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393" r:id="rId2"/>
    <p:sldId id="365" r:id="rId3"/>
    <p:sldId id="396" r:id="rId4"/>
    <p:sldId id="371" r:id="rId5"/>
    <p:sldId id="366" r:id="rId6"/>
    <p:sldId id="369" r:id="rId7"/>
    <p:sldId id="394" r:id="rId8"/>
    <p:sldId id="372" r:id="rId9"/>
    <p:sldId id="368" r:id="rId10"/>
    <p:sldId id="367" r:id="rId11"/>
    <p:sldId id="395" r:id="rId12"/>
    <p:sldId id="281" r:id="rId13"/>
    <p:sldId id="363" r:id="rId14"/>
    <p:sldId id="364" r:id="rId15"/>
    <p:sldId id="362" r:id="rId16"/>
    <p:sldId id="397" r:id="rId17"/>
    <p:sldId id="333" r:id="rId18"/>
    <p:sldId id="370" r:id="rId19"/>
    <p:sldId id="290" r:id="rId20"/>
    <p:sldId id="355" r:id="rId21"/>
    <p:sldId id="340" r:id="rId22"/>
    <p:sldId id="352" r:id="rId23"/>
    <p:sldId id="398" r:id="rId24"/>
    <p:sldId id="375" r:id="rId25"/>
    <p:sldId id="285" r:id="rId26"/>
    <p:sldId id="294" r:id="rId27"/>
    <p:sldId id="335" r:id="rId28"/>
    <p:sldId id="347" r:id="rId29"/>
    <p:sldId id="401" r:id="rId30"/>
    <p:sldId id="344" r:id="rId31"/>
    <p:sldId id="342" r:id="rId32"/>
    <p:sldId id="343" r:id="rId33"/>
    <p:sldId id="297" r:id="rId34"/>
    <p:sldId id="405" r:id="rId35"/>
    <p:sldId id="406" r:id="rId36"/>
    <p:sldId id="287" r:id="rId37"/>
    <p:sldId id="293" r:id="rId38"/>
    <p:sldId id="307" r:id="rId39"/>
    <p:sldId id="309" r:id="rId40"/>
    <p:sldId id="359" r:id="rId41"/>
    <p:sldId id="310" r:id="rId42"/>
    <p:sldId id="361" r:id="rId43"/>
    <p:sldId id="408" r:id="rId44"/>
    <p:sldId id="360" r:id="rId45"/>
    <p:sldId id="349" r:id="rId46"/>
    <p:sldId id="319" r:id="rId47"/>
    <p:sldId id="311" r:id="rId48"/>
    <p:sldId id="403" r:id="rId49"/>
    <p:sldId id="407" r:id="rId50"/>
    <p:sldId id="402" r:id="rId51"/>
    <p:sldId id="400" r:id="rId52"/>
    <p:sldId id="399" r:id="rId53"/>
    <p:sldId id="354" r:id="rId54"/>
  </p:sldIdLst>
  <p:sldSz cx="9144000" cy="6858000" type="screen4x3"/>
  <p:notesSz cx="6858000" cy="9144000"/>
  <p:defaultTextStyle>
    <a:defPPr>
      <a:defRPr lang="en-US"/>
    </a:defPPr>
    <a:lvl1pPr algn="l" rtl="0" fontAlgn="base">
      <a:spcBef>
        <a:spcPct val="0"/>
      </a:spcBef>
      <a:spcAft>
        <a:spcPct val="0"/>
      </a:spcAft>
      <a:defRPr sz="3200" kern="1200">
        <a:solidFill>
          <a:srgbClr val="FF0000"/>
        </a:solidFill>
        <a:latin typeface="Arial" charset="0"/>
        <a:ea typeface="+mn-ea"/>
        <a:cs typeface="+mn-cs"/>
      </a:defRPr>
    </a:lvl1pPr>
    <a:lvl2pPr marL="457200" algn="l" rtl="0" fontAlgn="base">
      <a:spcBef>
        <a:spcPct val="0"/>
      </a:spcBef>
      <a:spcAft>
        <a:spcPct val="0"/>
      </a:spcAft>
      <a:defRPr sz="3200" kern="1200">
        <a:solidFill>
          <a:srgbClr val="FF0000"/>
        </a:solidFill>
        <a:latin typeface="Arial" charset="0"/>
        <a:ea typeface="+mn-ea"/>
        <a:cs typeface="+mn-cs"/>
      </a:defRPr>
    </a:lvl2pPr>
    <a:lvl3pPr marL="914400" algn="l" rtl="0" fontAlgn="base">
      <a:spcBef>
        <a:spcPct val="0"/>
      </a:spcBef>
      <a:spcAft>
        <a:spcPct val="0"/>
      </a:spcAft>
      <a:defRPr sz="3200" kern="1200">
        <a:solidFill>
          <a:srgbClr val="FF0000"/>
        </a:solidFill>
        <a:latin typeface="Arial" charset="0"/>
        <a:ea typeface="+mn-ea"/>
        <a:cs typeface="+mn-cs"/>
      </a:defRPr>
    </a:lvl3pPr>
    <a:lvl4pPr marL="1371600" algn="l" rtl="0" fontAlgn="base">
      <a:spcBef>
        <a:spcPct val="0"/>
      </a:spcBef>
      <a:spcAft>
        <a:spcPct val="0"/>
      </a:spcAft>
      <a:defRPr sz="3200" kern="1200">
        <a:solidFill>
          <a:srgbClr val="FF0000"/>
        </a:solidFill>
        <a:latin typeface="Arial" charset="0"/>
        <a:ea typeface="+mn-ea"/>
        <a:cs typeface="+mn-cs"/>
      </a:defRPr>
    </a:lvl4pPr>
    <a:lvl5pPr marL="1828800" algn="l" rtl="0" fontAlgn="base">
      <a:spcBef>
        <a:spcPct val="0"/>
      </a:spcBef>
      <a:spcAft>
        <a:spcPct val="0"/>
      </a:spcAft>
      <a:defRPr sz="3200" kern="1200">
        <a:solidFill>
          <a:srgbClr val="FF0000"/>
        </a:solidFill>
        <a:latin typeface="Arial" charset="0"/>
        <a:ea typeface="+mn-ea"/>
        <a:cs typeface="+mn-cs"/>
      </a:defRPr>
    </a:lvl5pPr>
    <a:lvl6pPr marL="2286000" algn="l" defTabSz="914400" rtl="0" eaLnBrk="1" latinLnBrk="0" hangingPunct="1">
      <a:defRPr sz="3200" kern="1200">
        <a:solidFill>
          <a:srgbClr val="FF0000"/>
        </a:solidFill>
        <a:latin typeface="Arial" charset="0"/>
        <a:ea typeface="+mn-ea"/>
        <a:cs typeface="+mn-cs"/>
      </a:defRPr>
    </a:lvl6pPr>
    <a:lvl7pPr marL="2743200" algn="l" defTabSz="914400" rtl="0" eaLnBrk="1" latinLnBrk="0" hangingPunct="1">
      <a:defRPr sz="3200" kern="1200">
        <a:solidFill>
          <a:srgbClr val="FF0000"/>
        </a:solidFill>
        <a:latin typeface="Arial" charset="0"/>
        <a:ea typeface="+mn-ea"/>
        <a:cs typeface="+mn-cs"/>
      </a:defRPr>
    </a:lvl7pPr>
    <a:lvl8pPr marL="3200400" algn="l" defTabSz="914400" rtl="0" eaLnBrk="1" latinLnBrk="0" hangingPunct="1">
      <a:defRPr sz="3200" kern="1200">
        <a:solidFill>
          <a:srgbClr val="FF0000"/>
        </a:solidFill>
        <a:latin typeface="Arial" charset="0"/>
        <a:ea typeface="+mn-ea"/>
        <a:cs typeface="+mn-cs"/>
      </a:defRPr>
    </a:lvl8pPr>
    <a:lvl9pPr marL="3657600" algn="l" defTabSz="914400" rtl="0" eaLnBrk="1" latinLnBrk="0" hangingPunct="1">
      <a:defRPr sz="3200" kern="1200">
        <a:solidFill>
          <a:srgbClr val="FF0000"/>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EAEC"/>
    <a:srgbClr val="C5E2E5"/>
    <a:srgbClr val="FFFF00"/>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839" autoAdjust="0"/>
    <p:restoredTop sz="78424" autoAdjust="0"/>
  </p:normalViewPr>
  <p:slideViewPr>
    <p:cSldViewPr showGuides="1">
      <p:cViewPr>
        <p:scale>
          <a:sx n="70" d="100"/>
          <a:sy n="70" d="100"/>
        </p:scale>
        <p:origin x="-499" y="-62"/>
      </p:cViewPr>
      <p:guideLst>
        <p:guide orient="horz" pos="2160"/>
        <p:guide pos="2880"/>
      </p:guideLst>
    </p:cSldViewPr>
  </p:slideViewPr>
  <p:notesTextViewPr>
    <p:cViewPr>
      <p:scale>
        <a:sx n="100" d="100"/>
        <a:sy n="100" d="100"/>
      </p:scale>
      <p:origin x="19" y="0"/>
    </p:cViewPr>
  </p:notesTextViewPr>
  <p:sorterViewPr>
    <p:cViewPr>
      <p:scale>
        <a:sx n="66" d="100"/>
        <a:sy n="66" d="100"/>
      </p:scale>
      <p:origin x="0" y="948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Arial" charset="0"/>
              </a:defRPr>
            </a:lvl1pPr>
          </a:lstStyle>
          <a:p>
            <a:pPr>
              <a:defRPr/>
            </a:pPr>
            <a:endParaRPr lang="en-US"/>
          </a:p>
        </p:txBody>
      </p:sp>
      <p:sp>
        <p:nvSpPr>
          <p:cNvPr id="235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pPr>
              <a:defRPr/>
            </a:pPr>
            <a:endParaRPr lang="en-US"/>
          </a:p>
        </p:txBody>
      </p:sp>
      <p:sp>
        <p:nvSpPr>
          <p:cNvPr id="96260"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35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Arial" charset="0"/>
              </a:defRPr>
            </a:lvl1pPr>
          </a:lstStyle>
          <a:p>
            <a:pPr>
              <a:defRPr/>
            </a:pPr>
            <a:endParaRPr lang="en-US"/>
          </a:p>
        </p:txBody>
      </p:sp>
      <p:sp>
        <p:nvSpPr>
          <p:cNvPr id="235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pPr>
              <a:defRPr/>
            </a:pPr>
            <a:fld id="{1E73EF31-0FE4-492F-A278-41ECDA0298F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1CE09DA2-88C6-4151-9BA2-8DB8A8ABF64F}" type="slidenum">
              <a:rPr lang="en-US" smtClean="0"/>
              <a:pPr/>
              <a:t>1</a:t>
            </a:fld>
            <a:endParaRPr lang="en-US" smtClean="0"/>
          </a:p>
        </p:txBody>
      </p:sp>
      <p:sp>
        <p:nvSpPr>
          <p:cNvPr id="137219" name="Rectangle 2"/>
          <p:cNvSpPr>
            <a:spLocks noRo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r>
              <a:rPr lang="en-US" sz="1000" dirty="0" smtClean="0"/>
              <a:t>Now let’s see how the Tetons’ were affected by glaciation. Remember that </a:t>
            </a:r>
            <a:r>
              <a:rPr lang="en-US" sz="1000" smtClean="0"/>
              <a:t>there </a:t>
            </a:r>
            <a:r>
              <a:rPr lang="en-US" sz="1000" smtClean="0"/>
              <a:t>are </a:t>
            </a:r>
            <a:r>
              <a:rPr lang="en-US" sz="1000" dirty="0" smtClean="0"/>
              <a:t>two important consequences of </a:t>
            </a:r>
            <a:r>
              <a:rPr lang="en-US" sz="1000" dirty="0" smtClean="0"/>
              <a:t>their </a:t>
            </a:r>
            <a:r>
              <a:rPr lang="en-US" sz="1000" dirty="0" smtClean="0"/>
              <a:t>position at the far northeasterly tip of the Basin and Range. We just covered the first of these, which was that youthful extension yields highly asymmetrical basins bounded by steep fault scarps on one side. In this lesson we’ll focus on the second consequence of the Tetons’ location, which is that this northerly position made the Tetons susceptible to glaciation.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ln/>
        </p:spPr>
        <p:txBody>
          <a:bodyPr/>
          <a:lstStyle/>
          <a:p>
            <a:r>
              <a:rPr lang="en-US" dirty="0" smtClean="0"/>
              <a:t>When the various Milankovitch cycles are combined, they produce a pattern similar to that of marine oxygen-isotope ratios which are linked to global temperature. These variations in temperature have periodicities that match nicely…</a:t>
            </a:r>
          </a:p>
        </p:txBody>
      </p:sp>
      <p:sp>
        <p:nvSpPr>
          <p:cNvPr id="146436" name="Slide Number Placeholder 3"/>
          <p:cNvSpPr>
            <a:spLocks noGrp="1"/>
          </p:cNvSpPr>
          <p:nvPr>
            <p:ph type="sldNum" sz="quarter" idx="5"/>
          </p:nvPr>
        </p:nvSpPr>
        <p:spPr>
          <a:noFill/>
        </p:spPr>
        <p:txBody>
          <a:bodyPr/>
          <a:lstStyle/>
          <a:p>
            <a:fld id="{BDE2DCC0-8ADD-4B87-A249-8FC6C01FE9E3}" type="slidenum">
              <a:rPr lang="en-US" smtClean="0"/>
              <a:pPr/>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p:spPr>
        <p:txBody>
          <a:bodyPr/>
          <a:lstStyle/>
          <a:p>
            <a:r>
              <a:rPr lang="en-US" dirty="0" smtClean="0"/>
              <a:t>… with those seen for the various glacial stages of the Pleistocene and Holocene epochs.</a:t>
            </a:r>
          </a:p>
        </p:txBody>
      </p:sp>
      <p:sp>
        <p:nvSpPr>
          <p:cNvPr id="147460" name="Slide Number Placeholder 3"/>
          <p:cNvSpPr>
            <a:spLocks noGrp="1"/>
          </p:cNvSpPr>
          <p:nvPr>
            <p:ph type="sldNum" sz="quarter" idx="5"/>
          </p:nvPr>
        </p:nvSpPr>
        <p:spPr>
          <a:noFill/>
        </p:spPr>
        <p:txBody>
          <a:bodyPr/>
          <a:lstStyle/>
          <a:p>
            <a:fld id="{1F3C613A-6D56-410B-BCEA-FBDE049422FD}" type="slidenum">
              <a:rPr lang="en-US" smtClean="0"/>
              <a:pPr/>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r>
              <a:rPr lang="en-US" dirty="0" smtClean="0"/>
              <a:t>Three types of glaciers are recognized, depending on where the glaciers form. Continental ice sheets cover continental sized areas like Antarctica and Greenland. Such glaciers did not shape Grand Tetons National Park, but Alpine and Piedmont glaciers did.</a:t>
            </a:r>
          </a:p>
        </p:txBody>
      </p:sp>
      <p:sp>
        <p:nvSpPr>
          <p:cNvPr id="148484" name="Slide Number Placeholder 3"/>
          <p:cNvSpPr>
            <a:spLocks noGrp="1"/>
          </p:cNvSpPr>
          <p:nvPr>
            <p:ph type="sldNum" sz="quarter" idx="5"/>
          </p:nvPr>
        </p:nvSpPr>
        <p:spPr>
          <a:noFill/>
        </p:spPr>
        <p:txBody>
          <a:bodyPr/>
          <a:lstStyle/>
          <a:p>
            <a:fld id="{084F70E6-DA42-442F-BC3E-CBE4652F5122}" type="slidenum">
              <a:rPr lang="en-US" smtClean="0"/>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A99FFA0D-4737-432C-832B-9F9ECA3518BB}" type="slidenum">
              <a:rPr lang="en-US" smtClean="0"/>
              <a:pPr/>
              <a:t>13</a:t>
            </a:fld>
            <a:endParaRPr lang="en-US" smtClean="0"/>
          </a:p>
        </p:txBody>
      </p:sp>
      <p:sp>
        <p:nvSpPr>
          <p:cNvPr id="149507" name="Rectangle 2"/>
          <p:cNvSpPr>
            <a:spLocks noRo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pPr eaLnBrk="1" hangingPunct="1"/>
            <a:r>
              <a:rPr lang="en-US" dirty="0" smtClean="0"/>
              <a:t>Teton Glacier is an example of the alpine type, which are confined to valleys in mountainous areas.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B2A329C3-78CA-443F-AF8A-71684D2F03F4}" type="slidenum">
              <a:rPr lang="en-US" smtClean="0"/>
              <a:pPr/>
              <a:t>14</a:t>
            </a:fld>
            <a:endParaRPr lang="en-US" smtClean="0"/>
          </a:p>
        </p:txBody>
      </p:sp>
      <p:sp>
        <p:nvSpPr>
          <p:cNvPr id="150531" name="Rectangle 2"/>
          <p:cNvSpPr>
            <a:spLocks noRo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eaLnBrk="1" hangingPunct="1"/>
            <a:r>
              <a:rPr lang="en-US" dirty="0" smtClean="0"/>
              <a:t>Middle Teton Glacier is also alpine…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5E1FAD6F-73E9-4207-9DA2-F7B1E47BB6B6}" type="slidenum">
              <a:rPr lang="en-US" smtClean="0"/>
              <a:pPr/>
              <a:t>15</a:t>
            </a:fld>
            <a:endParaRPr lang="en-US" smtClean="0"/>
          </a:p>
        </p:txBody>
      </p:sp>
      <p:sp>
        <p:nvSpPr>
          <p:cNvPr id="151555" name="Rectangle 2"/>
          <p:cNvSpPr>
            <a:spLocks noRo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r>
              <a:rPr lang="en-US" dirty="0" smtClean="0"/>
              <a:t>… and so is Mt Moran Glacier. Since we are currently in an interglacial period these glaciers are relatively small,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p:spPr>
        <p:txBody>
          <a:bodyPr/>
          <a:lstStyle/>
          <a:p>
            <a:r>
              <a:rPr lang="en-US" dirty="0" smtClean="0"/>
              <a:t>… but during the various glacial stages much larger glaciers occupied the mountain valleys.</a:t>
            </a:r>
          </a:p>
        </p:txBody>
      </p:sp>
      <p:sp>
        <p:nvSpPr>
          <p:cNvPr id="152580" name="Slide Number Placeholder 3"/>
          <p:cNvSpPr>
            <a:spLocks noGrp="1"/>
          </p:cNvSpPr>
          <p:nvPr>
            <p:ph type="sldNum" sz="quarter" idx="5"/>
          </p:nvPr>
        </p:nvSpPr>
        <p:spPr>
          <a:noFill/>
        </p:spPr>
        <p:txBody>
          <a:bodyPr/>
          <a:lstStyle/>
          <a:p>
            <a:fld id="{9F5E33D8-38CB-49F5-ADDF-5929A5625A80}" type="slidenum">
              <a:rPr lang="en-US" smtClean="0"/>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09F194C4-24AF-4F6D-85FE-C04014B85AAA}" type="slidenum">
              <a:rPr lang="en-US" smtClean="0"/>
              <a:pPr/>
              <a:t>17</a:t>
            </a:fld>
            <a:endParaRPr lang="en-US" smtClean="0"/>
          </a:p>
        </p:txBody>
      </p:sp>
      <p:sp>
        <p:nvSpPr>
          <p:cNvPr id="153603" name="Rectangle 2"/>
          <p:cNvSpPr>
            <a:spLocks noRo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eaLnBrk="1" hangingPunct="1"/>
            <a:r>
              <a:rPr lang="en-US" dirty="0" smtClean="0"/>
              <a:t>This map shows the inferred position of Grand Teton glaciers during the Pinedale stage about 9000 years ago. When alpine glaciers leave the confines of their mountain valleys and extend onto the open basin they are called piedmont glaciers. Note the large piedmont glacier that covered the area now occupied by Jackson Lake.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r>
              <a:rPr lang="en-US" dirty="0" smtClean="0"/>
              <a:t>Unlike rivers, that can only erode the bottom of a canyon, glaciers, which can completely fill a canyon, erode the sides of the canyon as well as the bottom. The result is that glacially eroded troughs are typically U-shaped in cross section.</a:t>
            </a:r>
          </a:p>
        </p:txBody>
      </p:sp>
      <p:sp>
        <p:nvSpPr>
          <p:cNvPr id="154628" name="Slide Number Placeholder 3"/>
          <p:cNvSpPr>
            <a:spLocks noGrp="1"/>
          </p:cNvSpPr>
          <p:nvPr>
            <p:ph type="sldNum" sz="quarter" idx="5"/>
          </p:nvPr>
        </p:nvSpPr>
        <p:spPr>
          <a:noFill/>
        </p:spPr>
        <p:txBody>
          <a:bodyPr/>
          <a:lstStyle/>
          <a:p>
            <a:fld id="{B7D8DE93-78B9-46F0-A297-C2C967BD6230}" type="slidenum">
              <a:rPr lang="en-US" smtClean="0"/>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D23F3AFF-6694-4DE8-B800-9B408C7798E4}" type="slidenum">
              <a:rPr lang="en-US" smtClean="0"/>
              <a:pPr/>
              <a:t>19</a:t>
            </a:fld>
            <a:endParaRPr lang="en-US" smtClean="0"/>
          </a:p>
        </p:txBody>
      </p:sp>
      <p:sp>
        <p:nvSpPr>
          <p:cNvPr id="155651" name="Rectangle 2"/>
          <p:cNvSpPr>
            <a:spLocks noRo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r>
              <a:rPr lang="en-US" dirty="0" smtClean="0"/>
              <a:t>That U-shape is clearly seen in Paintbrush and Leigh Canyons.</a:t>
            </a:r>
          </a:p>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p:spPr>
        <p:txBody>
          <a:bodyPr/>
          <a:lstStyle/>
          <a:p>
            <a:r>
              <a:rPr lang="en-US" dirty="0" smtClean="0"/>
              <a:t>Glaciers are large masses of ice which form on land by the compaction and recrystallization of snow. They form where more snow falls in the winter than melts in the summer, which tends to be in high latitudes and high altitudes. They slide and flow downhill, carving-out spectacular U-shaped canyons and generating mass quantities of sediment in the process.</a:t>
            </a:r>
          </a:p>
          <a:p>
            <a:endParaRPr lang="en-US" dirty="0" smtClean="0"/>
          </a:p>
        </p:txBody>
      </p:sp>
      <p:sp>
        <p:nvSpPr>
          <p:cNvPr id="138244" name="Slide Number Placeholder 3"/>
          <p:cNvSpPr>
            <a:spLocks noGrp="1"/>
          </p:cNvSpPr>
          <p:nvPr>
            <p:ph type="sldNum" sz="quarter" idx="5"/>
          </p:nvPr>
        </p:nvSpPr>
        <p:spPr>
          <a:noFill/>
        </p:spPr>
        <p:txBody>
          <a:bodyPr/>
          <a:lstStyle/>
          <a:p>
            <a:fld id="{09B823F3-DDC9-4E1F-B8F1-742507720F27}"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8C5256A0-58D8-4DD9-A8DA-2DE4C9B683B9}" type="slidenum">
              <a:rPr lang="en-US" smtClean="0"/>
              <a:pPr/>
              <a:t>20</a:t>
            </a:fld>
            <a:endParaRPr lang="en-US" smtClean="0"/>
          </a:p>
        </p:txBody>
      </p:sp>
      <p:sp>
        <p:nvSpPr>
          <p:cNvPr id="156675" name="Rectangle 2"/>
          <p:cNvSpPr>
            <a:spLocks noRo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r>
              <a:rPr lang="en-US" dirty="0" smtClean="0"/>
              <a:t>Glacial erosion in adjacent valleys will eventually sharpen the intervening ridge into a narrow ridge of bare rock called an arête.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p:spPr>
        <p:txBody>
          <a:bodyPr/>
          <a:lstStyle/>
          <a:p>
            <a:r>
              <a:rPr lang="en-US" dirty="0" smtClean="0"/>
              <a:t>Where arêtes join, the result is a pyramidal mountain called a horn.</a:t>
            </a:r>
          </a:p>
        </p:txBody>
      </p:sp>
      <p:sp>
        <p:nvSpPr>
          <p:cNvPr id="157700" name="Slide Number Placeholder 3"/>
          <p:cNvSpPr>
            <a:spLocks noGrp="1"/>
          </p:cNvSpPr>
          <p:nvPr>
            <p:ph type="sldNum" sz="quarter" idx="5"/>
          </p:nvPr>
        </p:nvSpPr>
        <p:spPr>
          <a:noFill/>
        </p:spPr>
        <p:txBody>
          <a:bodyPr/>
          <a:lstStyle/>
          <a:p>
            <a:fld id="{4A746633-D36F-4F06-8157-EF6F6DDB89CF}" type="slidenum">
              <a:rPr lang="en-US" smtClean="0"/>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E45D4C78-85B4-427E-9520-7F8082993AC7}" type="slidenum">
              <a:rPr lang="en-US" smtClean="0"/>
              <a:pPr/>
              <a:t>22</a:t>
            </a:fld>
            <a:endParaRPr lang="en-US" smtClean="0"/>
          </a:p>
        </p:txBody>
      </p:sp>
      <p:sp>
        <p:nvSpPr>
          <p:cNvPr id="158723" name="Rectangle 2"/>
          <p:cNvSpPr>
            <a:spLocks noRo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r>
              <a:rPr lang="en-US" dirty="0" smtClean="0"/>
              <a:t>In addition to the large scale glacial erosion, horns and arêtes are more finely sculpted by the expansion of ice in rock fractures – a process called frost wedging. Eventually blocks of rock are pried loose and tumble to the base of the slope.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2727D3E9-36CE-4491-B33F-4AACFBDA195B}" type="slidenum">
              <a:rPr lang="en-US" smtClean="0"/>
              <a:pPr/>
              <a:t>23</a:t>
            </a:fld>
            <a:endParaRPr lang="en-US" smtClean="0"/>
          </a:p>
        </p:txBody>
      </p:sp>
      <p:sp>
        <p:nvSpPr>
          <p:cNvPr id="159747" name="Rectangle 2"/>
          <p:cNvSpPr>
            <a:spLocks noRo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r>
              <a:rPr lang="en-US" dirty="0" smtClean="0"/>
              <a:t>The result is that frost wedging makes for the exceptionally angular topography seen on most of the peaks in the Grand Tetons.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BE056AE7-11B7-4B20-9F53-042D835A236A}" type="slidenum">
              <a:rPr lang="en-US" smtClean="0"/>
              <a:pPr/>
              <a:t>24</a:t>
            </a:fld>
            <a:endParaRPr lang="en-US" smtClean="0"/>
          </a:p>
        </p:txBody>
      </p:sp>
      <p:sp>
        <p:nvSpPr>
          <p:cNvPr id="160771" name="Rectangle 2"/>
          <p:cNvSpPr>
            <a:spLocks noRo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r>
              <a:rPr lang="en-US" dirty="0" smtClean="0"/>
              <a:t>Frost wedg</a:t>
            </a:r>
            <a:r>
              <a:rPr lang="en-US" u="sng" dirty="0" smtClean="0"/>
              <a:t>ies</a:t>
            </a:r>
            <a:r>
              <a:rPr lang="en-US" dirty="0" smtClean="0"/>
              <a:t> on the other hand, will give you 5 minutes in the penalty box.</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r>
              <a:rPr lang="en-US" dirty="0" smtClean="0"/>
              <a:t>Now let’s take a look at what happens to all the glacially eroded debris. Eventually it’s deposited as either till or outwash. Till is deposited directly from the motion of the ice. Think of till as being like the pile of debris pushed out in front of a bulldozer, but the glacier is the dozer. Till will therefore be a poorly sorted mixture of grain sizes including everything from giant boulders to finely ground rock flour that weathers quickly to clay. Due to the high clay content, water slowly seeps through till, keeping the water table high enough for </a:t>
            </a:r>
            <a:r>
              <a:rPr lang="en-US" dirty="0" err="1" smtClean="0"/>
              <a:t>Lodgepole</a:t>
            </a:r>
            <a:r>
              <a:rPr lang="en-US" dirty="0" smtClean="0"/>
              <a:t> pines to grow. On the other hand, outwash is carried by glacial melt water, in which sediments become far-better sorted quartz sands. Percolation is much better, so the water table lowers to the point that only sagebrush can grow.</a:t>
            </a:r>
          </a:p>
        </p:txBody>
      </p:sp>
      <p:sp>
        <p:nvSpPr>
          <p:cNvPr id="161796" name="Slide Number Placeholder 3"/>
          <p:cNvSpPr>
            <a:spLocks noGrp="1"/>
          </p:cNvSpPr>
          <p:nvPr>
            <p:ph type="sldNum" sz="quarter" idx="5"/>
          </p:nvPr>
        </p:nvSpPr>
        <p:spPr>
          <a:noFill/>
        </p:spPr>
        <p:txBody>
          <a:bodyPr/>
          <a:lstStyle/>
          <a:p>
            <a:fld id="{00533EDA-6579-41E7-A444-79A444A64981}" type="slidenum">
              <a:rPr lang="en-US" smtClean="0"/>
              <a:pPr/>
              <a:t>25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F2E008FF-0BBB-4744-A1C9-A8E6809545A1}" type="slidenum">
              <a:rPr lang="en-US" smtClean="0"/>
              <a:pPr/>
              <a:t>26</a:t>
            </a:fld>
            <a:endParaRPr lang="en-US" smtClean="0"/>
          </a:p>
        </p:txBody>
      </p:sp>
      <p:sp>
        <p:nvSpPr>
          <p:cNvPr id="162819" name="Rectangle 2"/>
          <p:cNvSpPr>
            <a:spLocks noRo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pPr eaLnBrk="1" hangingPunct="1"/>
            <a:r>
              <a:rPr lang="en-US" dirty="0" smtClean="0"/>
              <a:t>Till typically forms pile-like masses called moraines whereas the action of water spreads outwash into plains. Outwash plains and moraines are easily distinguished from one another on the basis of vegetation. Evergreen forests grow on the till of the moraines because the unsorted sediment is less permeable and can support a relatively high water table. Outwash is very permeable and has a lower water table.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F65E17F1-8028-42DE-9600-A8B55B391511}" type="slidenum">
              <a:rPr lang="en-US" smtClean="0"/>
              <a:pPr/>
              <a:t>27</a:t>
            </a:fld>
            <a:endParaRPr lang="en-US" smtClean="0"/>
          </a:p>
        </p:txBody>
      </p:sp>
      <p:sp>
        <p:nvSpPr>
          <p:cNvPr id="163843" name="Rectangle 2"/>
          <p:cNvSpPr>
            <a:spLocks noRo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pPr eaLnBrk="1" hangingPunct="1"/>
            <a:r>
              <a:rPr lang="en-US" dirty="0" smtClean="0"/>
              <a:t>Is the foreground here till or outwash?... The sagebrush tells you it’s outwash. The evergreens in the mid-ground are growing near the Snake River…</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914A57FD-E4DF-4909-885E-D702F672C3DB}" type="slidenum">
              <a:rPr lang="en-US" smtClean="0"/>
              <a:pPr/>
              <a:t>28</a:t>
            </a:fld>
            <a:endParaRPr lang="en-US" smtClean="0"/>
          </a:p>
        </p:txBody>
      </p:sp>
      <p:sp>
        <p:nvSpPr>
          <p:cNvPr id="164867" name="Rectangle 2"/>
          <p:cNvSpPr>
            <a:spLocks noRo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pPr eaLnBrk="1" hangingPunct="1"/>
            <a:r>
              <a:rPr lang="en-US" dirty="0" smtClean="0"/>
              <a:t>… where the water table is closer to the surface.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0969DBA9-AB0F-420B-84C2-336C1AC33B99}" type="slidenum">
              <a:rPr lang="en-US" smtClean="0"/>
              <a:pPr/>
              <a:t>29</a:t>
            </a:fld>
            <a:endParaRPr lang="en-US" smtClean="0"/>
          </a:p>
        </p:txBody>
      </p:sp>
      <p:sp>
        <p:nvSpPr>
          <p:cNvPr id="165891" name="Rectangle 2"/>
          <p:cNvSpPr>
            <a:spLocks noRo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pPr eaLnBrk="1" hangingPunct="1"/>
            <a:r>
              <a:rPr lang="en-US" dirty="0" smtClean="0"/>
              <a:t>This photo also shows the Snake River terrace, which is a remnant of an older flood plain of the Snake River.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r>
              <a:rPr lang="en-US" dirty="0" smtClean="0"/>
              <a:t>The glacial landforms in the Tetons were created by a series of relatively recent glacial periods. By far the most important is the Pinedale stage about 9000 years ago.</a:t>
            </a:r>
          </a:p>
        </p:txBody>
      </p:sp>
      <p:sp>
        <p:nvSpPr>
          <p:cNvPr id="139268" name="Slide Number Placeholder 3"/>
          <p:cNvSpPr>
            <a:spLocks noGrp="1"/>
          </p:cNvSpPr>
          <p:nvPr>
            <p:ph type="sldNum" sz="quarter" idx="5"/>
          </p:nvPr>
        </p:nvSpPr>
        <p:spPr>
          <a:noFill/>
        </p:spPr>
        <p:txBody>
          <a:bodyPr/>
          <a:lstStyle/>
          <a:p>
            <a:fld id="{36DF4689-8042-4465-A6FB-EFE6BC0A056F}" type="slidenum">
              <a:rPr lang="en-US" smtClean="0"/>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8BFFF672-39A0-4E8A-AE4E-1E634C5FDC7B}" type="slidenum">
              <a:rPr lang="en-US" smtClean="0"/>
              <a:pPr/>
              <a:t>30</a:t>
            </a:fld>
            <a:endParaRPr lang="en-US" smtClean="0"/>
          </a:p>
        </p:txBody>
      </p:sp>
      <p:sp>
        <p:nvSpPr>
          <p:cNvPr id="166915" name="Rectangle 2"/>
          <p:cNvSpPr>
            <a:spLocks noRo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r>
              <a:rPr lang="en-US" dirty="0" smtClean="0"/>
              <a:t>You can clearly see the sandy outwash on the river’s cut banks.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6121FA88-92D9-4D67-AD2B-10E1EA5F3849}" type="slidenum">
              <a:rPr lang="en-US" smtClean="0"/>
              <a:pPr/>
              <a:t>31</a:t>
            </a:fld>
            <a:endParaRPr lang="en-US" smtClean="0"/>
          </a:p>
        </p:txBody>
      </p:sp>
      <p:sp>
        <p:nvSpPr>
          <p:cNvPr id="167939" name="Rectangle 2"/>
          <p:cNvSpPr>
            <a:spLocks noRo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r>
              <a:rPr lang="en-US" dirty="0" smtClean="0"/>
              <a:t>…. Obviously till right? You can tell by the mound-like topography, trees, and boulders.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DE32722A-159D-4B3D-BEB3-4D29CC9DBAC5}" type="slidenum">
              <a:rPr lang="en-US" smtClean="0"/>
              <a:pPr/>
              <a:t>32</a:t>
            </a:fld>
            <a:endParaRPr lang="en-US" smtClean="0"/>
          </a:p>
        </p:txBody>
      </p:sp>
      <p:sp>
        <p:nvSpPr>
          <p:cNvPr id="168963" name="Rectangle 2"/>
          <p:cNvSpPr>
            <a:spLocks noRo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r>
              <a:rPr lang="en-US" dirty="0" smtClean="0"/>
              <a:t>Unusually large particles in till are called glacial erratics. They are typically angular, because they were transported by ice, not running water.</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598B164B-E5F6-40AE-B4EE-2E1A2D596BFA}" type="slidenum">
              <a:rPr lang="en-US" smtClean="0"/>
              <a:pPr/>
              <a:t>33</a:t>
            </a:fld>
            <a:endParaRPr lang="en-US" smtClean="0"/>
          </a:p>
        </p:txBody>
      </p:sp>
      <p:sp>
        <p:nvSpPr>
          <p:cNvPr id="169987" name="Rectangle 2"/>
          <p:cNvSpPr>
            <a:spLocks noRo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r>
              <a:rPr lang="en-US" dirty="0" smtClean="0"/>
              <a:t>Till is pushed to the sides and ends of the glacier forming lateral and terminal moraines respectively. Recessional moraines are formed as the glacier melts back.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6E953547-CA60-4514-B0D1-BD991E65D7AC}" type="slidenum">
              <a:rPr lang="en-US" smtClean="0"/>
              <a:pPr/>
              <a:t>34</a:t>
            </a:fld>
            <a:endParaRPr lang="en-US" smtClean="0"/>
          </a:p>
        </p:txBody>
      </p:sp>
      <p:sp>
        <p:nvSpPr>
          <p:cNvPr id="171011" name="Rectangle 2"/>
          <p:cNvSpPr>
            <a:spLocks noRo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r>
              <a:rPr lang="en-US" dirty="0" smtClean="0"/>
              <a:t>You can understand the difference between the formation of terminal and recessional moraines by visualizing a glacier as a giant belt sander. Terminal moraines mark the furthest extent of the glaciers, but like a belt sander, even when a glacier is neither advancing nor retreating, it is still grinding away, producing debris. Recessional moraines form when periods of equilibrium are established between ice accumulation and melting.</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D7F1DB84-9CCD-47E7-937E-AF3141AF0208}" type="slidenum">
              <a:rPr lang="en-US" smtClean="0"/>
              <a:pPr/>
              <a:t>35</a:t>
            </a:fld>
            <a:endParaRPr lang="en-US" smtClean="0"/>
          </a:p>
        </p:txBody>
      </p:sp>
      <p:sp>
        <p:nvSpPr>
          <p:cNvPr id="172035" name="Rectangle 2"/>
          <p:cNvSpPr>
            <a:spLocks noRo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eaLnBrk="1" hangingPunct="1"/>
            <a:r>
              <a:rPr lang="en-US" dirty="0" smtClean="0"/>
              <a:t>The mound-like structure of moraines often dams glacial melt water and creates lakes.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noFill/>
          <a:ln/>
        </p:spPr>
        <p:txBody>
          <a:bodyPr/>
          <a:lstStyle/>
          <a:p>
            <a:r>
              <a:rPr lang="en-US" dirty="0" smtClean="0"/>
              <a:t>Most of the major lakes in Grand Tetons National Park are moraine dammed.</a:t>
            </a:r>
          </a:p>
        </p:txBody>
      </p:sp>
      <p:sp>
        <p:nvSpPr>
          <p:cNvPr id="173060" name="Slide Number Placeholder 3"/>
          <p:cNvSpPr>
            <a:spLocks noGrp="1"/>
          </p:cNvSpPr>
          <p:nvPr>
            <p:ph type="sldNum" sz="quarter" idx="5"/>
          </p:nvPr>
        </p:nvSpPr>
        <p:spPr>
          <a:noFill/>
        </p:spPr>
        <p:txBody>
          <a:bodyPr/>
          <a:lstStyle/>
          <a:p>
            <a:fld id="{9FEDB970-5473-4116-8803-354F51A171D1}" type="slidenum">
              <a:rPr lang="en-US" smtClean="0"/>
              <a:pPr/>
              <a:t>36</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235FAAF1-274A-470B-8D63-F164D03CE108}" type="slidenum">
              <a:rPr lang="en-US" smtClean="0"/>
              <a:pPr/>
              <a:t>37</a:t>
            </a:fld>
            <a:endParaRPr lang="en-US" smtClean="0"/>
          </a:p>
        </p:txBody>
      </p:sp>
      <p:sp>
        <p:nvSpPr>
          <p:cNvPr id="174083" name="Rectangle 2"/>
          <p:cNvSpPr>
            <a:spLocks noRo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r>
              <a:rPr lang="en-US" dirty="0" smtClean="0"/>
              <a:t>That includes the largest lake of the all - Jackson Lake, …</a:t>
            </a:r>
          </a:p>
          <a:p>
            <a:pPr eaLnBrk="1" hangingPunct="1"/>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ln/>
        </p:spPr>
        <p:txBody>
          <a:bodyPr/>
          <a:lstStyle/>
          <a:p>
            <a:r>
              <a:rPr lang="en-US" dirty="0" smtClean="0"/>
              <a:t>… which formed behind the recessional moraine of a Pinedale stage piedmont glacier. </a:t>
            </a:r>
          </a:p>
        </p:txBody>
      </p:sp>
      <p:sp>
        <p:nvSpPr>
          <p:cNvPr id="175108" name="Slide Number Placeholder 3"/>
          <p:cNvSpPr>
            <a:spLocks noGrp="1"/>
          </p:cNvSpPr>
          <p:nvPr>
            <p:ph type="sldNum" sz="quarter" idx="5"/>
          </p:nvPr>
        </p:nvSpPr>
        <p:spPr>
          <a:noFill/>
        </p:spPr>
        <p:txBody>
          <a:bodyPr/>
          <a:lstStyle/>
          <a:p>
            <a:fld id="{3F4243AC-07F0-400A-99FE-5C33970F2114}" type="slidenum">
              <a:rPr lang="en-US" smtClean="0"/>
              <a:pPr/>
              <a:t>38</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D4C7E864-B25F-410D-A453-D98230582C57}" type="slidenum">
              <a:rPr lang="en-US" smtClean="0"/>
              <a:pPr/>
              <a:t>39</a:t>
            </a:fld>
            <a:endParaRPr lang="en-US" smtClean="0"/>
          </a:p>
        </p:txBody>
      </p:sp>
      <p:sp>
        <p:nvSpPr>
          <p:cNvPr id="176131" name="Rectangle 2"/>
          <p:cNvSpPr>
            <a:spLocks noRo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pPr eaLnBrk="1" hangingPunct="1"/>
            <a:r>
              <a:rPr lang="en-US" dirty="0" smtClean="0"/>
              <a:t>South of Jackson Lake </a:t>
            </a:r>
            <a:r>
              <a:rPr lang="en-US" dirty="0" smtClean="0"/>
              <a:t>there are </a:t>
            </a:r>
            <a:r>
              <a:rPr lang="en-US" dirty="0" smtClean="0"/>
              <a:t>several terminal moraine damned lakes at the base of the Tetons.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p:spPr>
        <p:txBody>
          <a:bodyPr/>
          <a:lstStyle/>
          <a:p>
            <a:r>
              <a:rPr lang="en-US" dirty="0" smtClean="0"/>
              <a:t>Glacial ages are caused by a variety of factors including plate tectonics, which controls both paleogeography and volcanic activity, which in turn influences atmospheric content.</a:t>
            </a:r>
          </a:p>
        </p:txBody>
      </p:sp>
      <p:sp>
        <p:nvSpPr>
          <p:cNvPr id="140292" name="Slide Number Placeholder 3"/>
          <p:cNvSpPr>
            <a:spLocks noGrp="1"/>
          </p:cNvSpPr>
          <p:nvPr>
            <p:ph type="sldNum" sz="quarter" idx="5"/>
          </p:nvPr>
        </p:nvSpPr>
        <p:spPr>
          <a:noFill/>
        </p:spPr>
        <p:txBody>
          <a:bodyPr/>
          <a:lstStyle/>
          <a:p>
            <a:fld id="{6FF143E7-F686-4899-BC57-7F00732B03B4}" type="slidenum">
              <a:rPr lang="en-US" smtClean="0"/>
              <a:pPr/>
              <a:t>4</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9ED347C8-BBBA-432F-BEF9-4AF4D3477DA3}" type="slidenum">
              <a:rPr lang="en-US" smtClean="0"/>
              <a:pPr/>
              <a:t>40</a:t>
            </a:fld>
            <a:endParaRPr lang="en-US" smtClean="0"/>
          </a:p>
        </p:txBody>
      </p:sp>
      <p:sp>
        <p:nvSpPr>
          <p:cNvPr id="177155" name="Rectangle 2"/>
          <p:cNvSpPr>
            <a:spLocks noRo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r>
              <a:rPr lang="en-US" dirty="0" smtClean="0"/>
              <a:t>Jenny Lake is the largest of these</a:t>
            </a:r>
            <a:r>
              <a:rPr lang="en-US" dirty="0" smtClean="0"/>
              <a:t>. Notice</a:t>
            </a:r>
            <a:r>
              <a:rPr lang="en-US" baseline="0" dirty="0" smtClean="0"/>
              <a:t> the terminal moraine in the background.</a:t>
            </a:r>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E0B6635D-A874-47E9-ADE7-0DA4D3AC5AAD}" type="slidenum">
              <a:rPr lang="en-US" smtClean="0"/>
              <a:pPr/>
              <a:t>41</a:t>
            </a:fld>
            <a:endParaRPr lang="en-US" smtClean="0"/>
          </a:p>
        </p:txBody>
      </p:sp>
      <p:sp>
        <p:nvSpPr>
          <p:cNvPr id="178179" name="Rectangle 2"/>
          <p:cNvSpPr>
            <a:spLocks noRo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r>
              <a:rPr lang="en-US" dirty="0" smtClean="0"/>
              <a:t>The terminal </a:t>
            </a:r>
            <a:r>
              <a:rPr lang="en-US" dirty="0" smtClean="0"/>
              <a:t>moraine which dams Taggart </a:t>
            </a:r>
            <a:r>
              <a:rPr lang="en-US" dirty="0" smtClean="0"/>
              <a:t>Lake</a:t>
            </a:r>
            <a:r>
              <a:rPr lang="en-US" baseline="0" dirty="0" smtClean="0"/>
              <a:t> is especially well developed.</a:t>
            </a:r>
            <a:endParaRPr 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93086724-32B4-4A6B-8E5A-E266EEDDC4BA}" type="slidenum">
              <a:rPr lang="en-US" smtClean="0"/>
              <a:pPr/>
              <a:t>42</a:t>
            </a:fld>
            <a:endParaRPr lang="en-US" smtClean="0"/>
          </a:p>
        </p:txBody>
      </p:sp>
      <p:sp>
        <p:nvSpPr>
          <p:cNvPr id="179203" name="Rectangle 2"/>
          <p:cNvSpPr>
            <a:spLocks noRo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r>
              <a:rPr lang="en-US" dirty="0" smtClean="0"/>
              <a:t>Finally, there are dozens of tiny lakes in the outwash </a:t>
            </a:r>
            <a:r>
              <a:rPr lang="en-US" dirty="0" smtClean="0"/>
              <a:t>plain,</a:t>
            </a:r>
            <a:r>
              <a:rPr lang="en-US" baseline="0" dirty="0" smtClean="0"/>
              <a:t> </a:t>
            </a:r>
            <a:r>
              <a:rPr lang="en-US" dirty="0" smtClean="0"/>
              <a:t>collectively </a:t>
            </a:r>
            <a:r>
              <a:rPr lang="en-US" dirty="0" smtClean="0"/>
              <a:t>known as “The Potholes”.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p:spPr>
        <p:txBody>
          <a:bodyPr/>
          <a:lstStyle/>
          <a:p>
            <a:r>
              <a:rPr lang="en-US" dirty="0" smtClean="0"/>
              <a:t>Geologically these are a type of lake know as kettle holes or kettle lakes. They form when </a:t>
            </a:r>
            <a:r>
              <a:rPr lang="en-US" dirty="0" smtClean="0"/>
              <a:t>outwash</a:t>
            </a:r>
            <a:r>
              <a:rPr lang="en-US" baseline="0" dirty="0" smtClean="0"/>
              <a:t> </a:t>
            </a:r>
            <a:r>
              <a:rPr lang="en-US" dirty="0" smtClean="0"/>
              <a:t>buries </a:t>
            </a:r>
            <a:r>
              <a:rPr lang="en-US" dirty="0" smtClean="0"/>
              <a:t>a block of ice that has separated from the main glacier. The melting of the ice leaves a hole which fills with water if the water table is high enough.</a:t>
            </a:r>
          </a:p>
        </p:txBody>
      </p:sp>
      <p:sp>
        <p:nvSpPr>
          <p:cNvPr id="180228" name="Slide Number Placeholder 3"/>
          <p:cNvSpPr>
            <a:spLocks noGrp="1"/>
          </p:cNvSpPr>
          <p:nvPr>
            <p:ph type="sldNum" sz="quarter" idx="5"/>
          </p:nvPr>
        </p:nvSpPr>
        <p:spPr>
          <a:noFill/>
        </p:spPr>
        <p:txBody>
          <a:bodyPr/>
          <a:lstStyle/>
          <a:p>
            <a:fld id="{71EF60C5-5BB4-4A05-91A0-77F7FE4B60FA}" type="slidenum">
              <a:rPr lang="en-US" smtClean="0"/>
              <a:pPr/>
              <a:t>43</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p:spPr>
        <p:txBody>
          <a:bodyPr/>
          <a:lstStyle/>
          <a:p>
            <a:r>
              <a:rPr lang="en-US" dirty="0" smtClean="0"/>
              <a:t>Although too small and ephemeral to offer much recreational value, the tiny Potholes nonetheless add a </a:t>
            </a:r>
            <a:r>
              <a:rPr lang="en-US" dirty="0" smtClean="0"/>
              <a:t>pleasing </a:t>
            </a:r>
            <a:r>
              <a:rPr lang="en-US" dirty="0" smtClean="0"/>
              <a:t>aesthetic counterpoint to the grandeur of the Tetons.</a:t>
            </a:r>
          </a:p>
        </p:txBody>
      </p:sp>
      <p:sp>
        <p:nvSpPr>
          <p:cNvPr id="181252" name="Slide Number Placeholder 3"/>
          <p:cNvSpPr>
            <a:spLocks noGrp="1"/>
          </p:cNvSpPr>
          <p:nvPr>
            <p:ph type="sldNum" sz="quarter" idx="5"/>
          </p:nvPr>
        </p:nvSpPr>
        <p:spPr>
          <a:noFill/>
        </p:spPr>
        <p:txBody>
          <a:bodyPr/>
          <a:lstStyle/>
          <a:p>
            <a:fld id="{AC4DD4BA-2132-4A7F-8F3F-9E356B530DCE}" type="slidenum">
              <a:rPr lang="en-US" smtClean="0"/>
              <a:pPr/>
              <a:t>44</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1E952C45-E011-4693-BCF1-2E0DA710A5BA}" type="slidenum">
              <a:rPr lang="en-US" smtClean="0"/>
              <a:pPr/>
              <a:t>45</a:t>
            </a:fld>
            <a:endParaRPr lang="en-US" smtClean="0"/>
          </a:p>
        </p:txBody>
      </p:sp>
      <p:sp>
        <p:nvSpPr>
          <p:cNvPr id="182275" name="Rectangle 2"/>
          <p:cNvSpPr>
            <a:spLocks noRo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r>
              <a:rPr lang="en-US" dirty="0" smtClean="0"/>
              <a:t>That concludes this lesson, but be sure to check out the Google Earth tour of the Tetons. You’ll find both a narrated video of the tour and the actual Google Earth .</a:t>
            </a:r>
            <a:r>
              <a:rPr lang="en-US" dirty="0" err="1" smtClean="0"/>
              <a:t>kmz</a:t>
            </a:r>
            <a:r>
              <a:rPr lang="en-US" dirty="0" smtClean="0"/>
              <a:t> file of the tour in the same folder as this video. If you are not completely proficient at using Google Earth, then I highly recommend that you check out the video first, because it covers the basics of using Google Earth. I think you’ll find that Google Earth adds a fascinating dimension to your understanding and appreciation of the geology of our National Parks.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718BF8F3-B110-4514-9A62-05C510AA9139}" type="slidenum">
              <a:rPr lang="en-US" smtClean="0"/>
              <a:pPr/>
              <a:t>47</a:t>
            </a:fld>
            <a:endParaRPr lang="en-US" smtClean="0"/>
          </a:p>
        </p:txBody>
      </p:sp>
      <p:sp>
        <p:nvSpPr>
          <p:cNvPr id="183299" name="Rectangle 2"/>
          <p:cNvSpPr>
            <a:spLocks noRo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r>
              <a:rPr lang="en-US" smtClean="0"/>
              <a:t>Christian Pond – a pothole lake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333AA46D-590F-4E0B-87EA-243CF740D3E4}" type="slidenum">
              <a:rPr lang="en-US" smtClean="0"/>
              <a:pPr/>
              <a:t>48</a:t>
            </a:fld>
            <a:endParaRPr lang="en-US" smtClean="0"/>
          </a:p>
        </p:txBody>
      </p:sp>
      <p:sp>
        <p:nvSpPr>
          <p:cNvPr id="184323" name="Rectangle 2"/>
          <p:cNvSpPr>
            <a:spLocks noRo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r>
              <a:rPr lang="en-US" smtClean="0"/>
              <a:t>Jackson Hole outwash plain</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F0E0F0DB-FF45-4A00-AEB2-FE398B190929}" type="slidenum">
              <a:rPr lang="en-US" smtClean="0"/>
              <a:pPr/>
              <a:t>49</a:t>
            </a:fld>
            <a:endParaRPr lang="en-US" smtClean="0"/>
          </a:p>
        </p:txBody>
      </p:sp>
      <p:sp>
        <p:nvSpPr>
          <p:cNvPr id="185347" name="Rectangle 2"/>
          <p:cNvSpPr>
            <a:spLocks noRo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pPr eaLnBrk="1" hangingPunct="1"/>
            <a:r>
              <a:rPr lang="en-US" smtClean="0"/>
              <a:t>Jackson lake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C5280382-1D72-47C0-8738-A456CFF4072D}" type="slidenum">
              <a:rPr lang="en-US" smtClean="0"/>
              <a:pPr/>
              <a:t>50</a:t>
            </a:fld>
            <a:endParaRPr lang="en-US" smtClean="0"/>
          </a:p>
        </p:txBody>
      </p:sp>
      <p:sp>
        <p:nvSpPr>
          <p:cNvPr id="186371" name="Rectangle 2"/>
          <p:cNvSpPr>
            <a:spLocks noRo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r>
              <a:rPr lang="en-US" smtClean="0"/>
              <a:t>Teton Range. (Photo by David B. Hacker)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C43EED69-BEBD-4A31-885C-9B018CB26F14}" type="slidenum">
              <a:rPr lang="en-US" smtClean="0"/>
              <a:pPr/>
              <a:t>5</a:t>
            </a:fld>
            <a:endParaRPr lang="en-US" smtClean="0"/>
          </a:p>
        </p:txBody>
      </p:sp>
      <p:sp>
        <p:nvSpPr>
          <p:cNvPr id="141315" name="Rectangle 2"/>
          <p:cNvSpPr>
            <a:spLocks noRo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r>
              <a:rPr lang="en-US" dirty="0" smtClean="0"/>
              <a:t>For example, the rapid sea floor spreading during the Cretaceous led to unusually vigorous volcanism which released huge amounts of carbon dioxide.</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504FD65A-B241-4A3E-B662-D44088641E73}" type="slidenum">
              <a:rPr lang="en-US" smtClean="0"/>
              <a:pPr/>
              <a:t>51</a:t>
            </a:fld>
            <a:endParaRPr lang="en-US" smtClean="0"/>
          </a:p>
        </p:txBody>
      </p:sp>
      <p:sp>
        <p:nvSpPr>
          <p:cNvPr id="187395" name="Rectangle 2"/>
          <p:cNvSpPr>
            <a:spLocks noRo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r>
              <a:rPr lang="en-US" smtClean="0"/>
              <a:t>View to Grand Teton. (Photo by Ronald F. Hacker)</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A4734C65-78C7-4F28-AE0D-EA8A08F5D930}" type="slidenum">
              <a:rPr lang="en-US" smtClean="0"/>
              <a:pPr/>
              <a:t>52</a:t>
            </a:fld>
            <a:endParaRPr lang="en-US" smtClean="0"/>
          </a:p>
        </p:txBody>
      </p:sp>
      <p:sp>
        <p:nvSpPr>
          <p:cNvPr id="188419" name="Rectangle 2"/>
          <p:cNvSpPr>
            <a:spLocks noRo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r>
              <a:rPr lang="en-US" smtClean="0"/>
              <a:t>Frost wedgies make for angular topography</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E73EF31-0FE4-492F-A278-41ECDA0298FF}" type="slidenum">
              <a:rPr lang="en-US" smtClean="0"/>
              <a:pPr>
                <a:defRPr/>
              </a:pPr>
              <a:t>53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p:spPr>
        <p:txBody>
          <a:bodyPr/>
          <a:lstStyle/>
          <a:p>
            <a:r>
              <a:rPr lang="en-US" dirty="0" smtClean="0"/>
              <a:t>Cretaceous CO2 levels where 10 times higher than today, causing an intense greenhouse effect that made average global temperatures 5 degrees Celsius higher than today.</a:t>
            </a:r>
          </a:p>
        </p:txBody>
      </p:sp>
      <p:sp>
        <p:nvSpPr>
          <p:cNvPr id="142340" name="Slide Number Placeholder 3"/>
          <p:cNvSpPr>
            <a:spLocks noGrp="1"/>
          </p:cNvSpPr>
          <p:nvPr>
            <p:ph type="sldNum" sz="quarter" idx="5"/>
          </p:nvPr>
        </p:nvSpPr>
        <p:spPr>
          <a:noFill/>
        </p:spPr>
        <p:txBody>
          <a:bodyPr/>
          <a:lstStyle/>
          <a:p>
            <a:fld id="{E2ACE042-57A3-4E16-8E4A-9D78B48535AD}" type="slidenum">
              <a:rPr lang="en-US" smtClean="0"/>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p:spPr>
        <p:txBody>
          <a:bodyPr/>
          <a:lstStyle/>
          <a:p>
            <a:r>
              <a:rPr lang="en-US" dirty="0" smtClean="0"/>
              <a:t>Plate tectonic controls explain why glaciation periods occurred within the last million years or so, but they are far too slow to cause the short term variations within that period.</a:t>
            </a:r>
          </a:p>
        </p:txBody>
      </p:sp>
      <p:sp>
        <p:nvSpPr>
          <p:cNvPr id="143364" name="Slide Number Placeholder 3"/>
          <p:cNvSpPr>
            <a:spLocks noGrp="1"/>
          </p:cNvSpPr>
          <p:nvPr>
            <p:ph type="sldNum" sz="quarter" idx="5"/>
          </p:nvPr>
        </p:nvSpPr>
        <p:spPr>
          <a:noFill/>
        </p:spPr>
        <p:txBody>
          <a:bodyPr/>
          <a:lstStyle/>
          <a:p>
            <a:fld id="{62F6B824-DDCE-4D3F-BEAA-906B0DC368FB}" type="slidenum">
              <a:rPr lang="en-US" smtClean="0"/>
              <a:pPr/>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r>
              <a:rPr lang="en-US" dirty="0" smtClean="0"/>
              <a:t>Superimposed on the plate tectonic controls are Milankovitch Cycles.</a:t>
            </a:r>
          </a:p>
        </p:txBody>
      </p:sp>
      <p:sp>
        <p:nvSpPr>
          <p:cNvPr id="144388" name="Slide Number Placeholder 3"/>
          <p:cNvSpPr>
            <a:spLocks noGrp="1"/>
          </p:cNvSpPr>
          <p:nvPr>
            <p:ph type="sldNum" sz="quarter" idx="5"/>
          </p:nvPr>
        </p:nvSpPr>
        <p:spPr>
          <a:noFill/>
        </p:spPr>
        <p:txBody>
          <a:bodyPr/>
          <a:lstStyle/>
          <a:p>
            <a:fld id="{F72BA8C8-EC68-49B5-B818-560D87A5C2FC}" type="slidenum">
              <a:rPr lang="en-US" smtClean="0"/>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r>
              <a:rPr lang="en-US" dirty="0" smtClean="0"/>
              <a:t>These involve periodic variations in the shape of the earth’s orbit and the amount and direction of tilt on the earth’s axis.</a:t>
            </a:r>
          </a:p>
        </p:txBody>
      </p:sp>
      <p:sp>
        <p:nvSpPr>
          <p:cNvPr id="145412" name="Slide Number Placeholder 3"/>
          <p:cNvSpPr>
            <a:spLocks noGrp="1"/>
          </p:cNvSpPr>
          <p:nvPr>
            <p:ph type="sldNum" sz="quarter" idx="5"/>
          </p:nvPr>
        </p:nvSpPr>
        <p:spPr>
          <a:noFill/>
        </p:spPr>
        <p:txBody>
          <a:bodyPr/>
          <a:lstStyle/>
          <a:p>
            <a:fld id="{12408C2A-CF2D-4E1B-872A-764E1973C554}" type="slidenum">
              <a:rPr lang="en-US" smtClean="0"/>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C8B1E0-CE6C-4E22-81BD-6D6585B8A72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A1BB1F-566B-41E6-861D-E58D0274C09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ECDC64-8043-4B7A-A838-82370E1C7CC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C41F87-7B0F-4089-A08B-6201C77A443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2E9550-04CF-485C-9090-7745A5BA882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DC4B9A-9093-400E-B3C0-2F992744F2A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B6D69F-CDE8-48DF-9D59-0200203A2C2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7A4979E-52A0-4D70-94A6-A503C730EEF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38AFE4A-8001-47A9-91DA-6B4B27C8CB8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0F8A81-C74E-406B-B74F-D228E6CCEE8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F13F52-87C8-4417-9055-1B14FF8025C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defRPr>
            </a:lvl1pPr>
          </a:lstStyle>
          <a:p>
            <a:pPr>
              <a:defRPr/>
            </a:pPr>
            <a:fld id="{71983044-593D-46CE-892B-222151D4224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082" name="Picture 2" descr="basin and range"/>
          <p:cNvPicPr>
            <a:picLocks noChangeAspect="1" noChangeArrowheads="1"/>
          </p:cNvPicPr>
          <p:nvPr/>
        </p:nvPicPr>
        <p:blipFill>
          <a:blip r:embed="rId3"/>
          <a:srcRect/>
          <a:stretch>
            <a:fillRect/>
          </a:stretch>
        </p:blipFill>
        <p:spPr bwMode="auto">
          <a:xfrm>
            <a:off x="1676400" y="0"/>
            <a:ext cx="5640388" cy="6858000"/>
          </a:xfrm>
          <a:prstGeom prst="rect">
            <a:avLst/>
          </a:prstGeom>
          <a:noFill/>
          <a:ln w="9525">
            <a:noFill/>
            <a:miter lim="800000"/>
            <a:headEnd/>
            <a:tailEnd/>
          </a:ln>
        </p:spPr>
      </p:pic>
      <p:sp>
        <p:nvSpPr>
          <p:cNvPr id="46083" name="AutoShape 3"/>
          <p:cNvSpPr>
            <a:spLocks noChangeArrowheads="1"/>
          </p:cNvSpPr>
          <p:nvPr/>
        </p:nvSpPr>
        <p:spPr bwMode="auto">
          <a:xfrm>
            <a:off x="4419600" y="1447800"/>
            <a:ext cx="533400" cy="533400"/>
          </a:xfrm>
          <a:prstGeom prst="sun">
            <a:avLst>
              <a:gd name="adj" fmla="val 31944"/>
            </a:avLst>
          </a:prstGeom>
          <a:solidFill>
            <a:srgbClr val="FF0000"/>
          </a:solidFill>
          <a:ln w="9525">
            <a:solidFill>
              <a:schemeClr val="tx1"/>
            </a:solidFill>
            <a:miter lim="800000"/>
            <a:headEnd/>
            <a:tailEnd/>
          </a:ln>
        </p:spPr>
        <p:txBody>
          <a:bodyPr wrap="none" anchor="ctr"/>
          <a:lstStyle/>
          <a:p>
            <a:endParaRPr lang="en-US"/>
          </a:p>
        </p:txBody>
      </p:sp>
      <p:sp>
        <p:nvSpPr>
          <p:cNvPr id="46084" name="Text Box 4"/>
          <p:cNvSpPr txBox="1">
            <a:spLocks noChangeArrowheads="1"/>
          </p:cNvSpPr>
          <p:nvPr/>
        </p:nvSpPr>
        <p:spPr bwMode="auto">
          <a:xfrm>
            <a:off x="4953000" y="1143000"/>
            <a:ext cx="1752600" cy="1066800"/>
          </a:xfrm>
          <a:prstGeom prst="rect">
            <a:avLst/>
          </a:prstGeom>
          <a:noFill/>
          <a:ln w="9525">
            <a:noFill/>
            <a:miter lim="800000"/>
            <a:headEnd/>
            <a:tailEnd/>
          </a:ln>
        </p:spPr>
        <p:txBody>
          <a:bodyPr>
            <a:spAutoFit/>
          </a:bodyPr>
          <a:lstStyle/>
          <a:p>
            <a:pPr>
              <a:spcBef>
                <a:spcPct val="50000"/>
              </a:spcBef>
            </a:pPr>
            <a:r>
              <a:rPr lang="en-US"/>
              <a:t>Grand Tetons</a:t>
            </a:r>
          </a:p>
        </p:txBody>
      </p:sp>
      <p:sp>
        <p:nvSpPr>
          <p:cNvPr id="46085" name="TextBox 4"/>
          <p:cNvSpPr txBox="1">
            <a:spLocks noChangeArrowheads="1"/>
          </p:cNvSpPr>
          <p:nvPr/>
        </p:nvSpPr>
        <p:spPr bwMode="auto">
          <a:xfrm>
            <a:off x="2057400" y="5562600"/>
            <a:ext cx="1676400" cy="584200"/>
          </a:xfrm>
          <a:prstGeom prst="rect">
            <a:avLst/>
          </a:prstGeom>
          <a:noFill/>
          <a:ln w="9525">
            <a:noFill/>
            <a:miter lim="800000"/>
            <a:headEnd/>
            <a:tailEnd/>
          </a:ln>
        </p:spPr>
        <p:txBody>
          <a:bodyPr>
            <a:spAutoFit/>
          </a:bodyPr>
          <a:lstStyle/>
          <a:p>
            <a:pPr algn="ctr"/>
            <a:r>
              <a:rPr lang="en-US"/>
              <a:t>Part 2</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5298" name="Picture 4"/>
          <p:cNvPicPr>
            <a:picLocks noChangeAspect="1" noChangeArrowheads="1"/>
          </p:cNvPicPr>
          <p:nvPr/>
        </p:nvPicPr>
        <p:blipFill>
          <a:blip r:embed="rId3"/>
          <a:srcRect/>
          <a:stretch>
            <a:fillRect/>
          </a:stretch>
        </p:blipFill>
        <p:spPr bwMode="auto">
          <a:xfrm>
            <a:off x="190500" y="-4763"/>
            <a:ext cx="8763000" cy="6862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3"/>
          <p:cNvSpPr txBox="1">
            <a:spLocks noChangeArrowheads="1"/>
          </p:cNvSpPr>
          <p:nvPr/>
        </p:nvSpPr>
        <p:spPr bwMode="auto">
          <a:xfrm>
            <a:off x="304800" y="685800"/>
            <a:ext cx="8534400" cy="5035550"/>
          </a:xfrm>
          <a:prstGeom prst="rect">
            <a:avLst/>
          </a:prstGeom>
          <a:noFill/>
          <a:ln w="9525">
            <a:noFill/>
            <a:miter lim="800000"/>
            <a:headEnd/>
            <a:tailEnd/>
          </a:ln>
        </p:spPr>
        <p:txBody>
          <a:bodyPr>
            <a:spAutoFit/>
          </a:bodyPr>
          <a:lstStyle/>
          <a:p>
            <a:r>
              <a:rPr lang="en-US" sz="3600" b="1" u="sng">
                <a:solidFill>
                  <a:schemeClr val="bg1"/>
                </a:solidFill>
              </a:rPr>
              <a:t>Stages of Glaciation in the Tetons</a:t>
            </a:r>
            <a:br>
              <a:rPr lang="en-US" sz="3600" b="1" u="sng">
                <a:solidFill>
                  <a:schemeClr val="bg1"/>
                </a:solidFill>
              </a:rPr>
            </a:br>
            <a:endParaRPr lang="en-US" sz="3600" b="1" u="sng">
              <a:solidFill>
                <a:schemeClr val="bg1"/>
              </a:solidFill>
            </a:endParaRPr>
          </a:p>
          <a:p>
            <a:r>
              <a:rPr lang="en-US" sz="3600">
                <a:solidFill>
                  <a:schemeClr val="bg1"/>
                </a:solidFill>
              </a:rPr>
              <a:t>Buffalo - 200,000 years ago</a:t>
            </a:r>
            <a:br>
              <a:rPr lang="en-US" sz="3600">
                <a:solidFill>
                  <a:schemeClr val="bg1"/>
                </a:solidFill>
              </a:rPr>
            </a:br>
            <a:endParaRPr lang="en-US" sz="3600">
              <a:solidFill>
                <a:schemeClr val="bg1"/>
              </a:solidFill>
            </a:endParaRPr>
          </a:p>
          <a:p>
            <a:r>
              <a:rPr lang="en-US" sz="3600">
                <a:solidFill>
                  <a:schemeClr val="bg1"/>
                </a:solidFill>
              </a:rPr>
              <a:t>Bull Lake - 35,000-80,000 years ago</a:t>
            </a:r>
            <a:br>
              <a:rPr lang="en-US" sz="3600">
                <a:solidFill>
                  <a:schemeClr val="bg1"/>
                </a:solidFill>
              </a:rPr>
            </a:br>
            <a:endParaRPr lang="en-US" sz="3600">
              <a:solidFill>
                <a:schemeClr val="bg1"/>
              </a:solidFill>
            </a:endParaRPr>
          </a:p>
          <a:p>
            <a:r>
              <a:rPr lang="en-US" sz="3600" b="1">
                <a:solidFill>
                  <a:schemeClr val="bg1"/>
                </a:solidFill>
              </a:rPr>
              <a:t>Pinedale - 9,000 years ago*</a:t>
            </a:r>
          </a:p>
          <a:p>
            <a:endParaRPr lang="en-US" sz="3600" b="1">
              <a:solidFill>
                <a:schemeClr val="bg1"/>
              </a:solidFill>
            </a:endParaRPr>
          </a:p>
          <a:p>
            <a:r>
              <a:rPr lang="en-US" sz="3600">
                <a:solidFill>
                  <a:schemeClr val="bg1"/>
                </a:solidFill>
              </a:rPr>
              <a:t>“Little Ice Age” – 300-400 years ago</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1905000" y="1066800"/>
            <a:ext cx="5638800" cy="3937000"/>
          </a:xfrm>
          <a:prstGeom prst="rect">
            <a:avLst/>
          </a:prstGeom>
          <a:noFill/>
          <a:ln w="9525">
            <a:noFill/>
            <a:miter lim="800000"/>
            <a:headEnd/>
            <a:tailEnd/>
          </a:ln>
        </p:spPr>
        <p:txBody>
          <a:bodyPr>
            <a:spAutoFit/>
          </a:bodyPr>
          <a:lstStyle/>
          <a:p>
            <a:r>
              <a:rPr lang="en-US" sz="3600" b="1" u="sng">
                <a:solidFill>
                  <a:schemeClr val="bg1"/>
                </a:solidFill>
              </a:rPr>
              <a:t>Types of glaciers:</a:t>
            </a:r>
            <a:br>
              <a:rPr lang="en-US" sz="3600" b="1" u="sng">
                <a:solidFill>
                  <a:schemeClr val="bg1"/>
                </a:solidFill>
              </a:rPr>
            </a:br>
            <a:endParaRPr lang="en-US" sz="3600" b="1" u="sng">
              <a:solidFill>
                <a:schemeClr val="bg1"/>
              </a:solidFill>
            </a:endParaRPr>
          </a:p>
          <a:p>
            <a:pPr>
              <a:buFontTx/>
              <a:buChar char="•"/>
            </a:pPr>
            <a:r>
              <a:rPr lang="en-US" sz="3600">
                <a:solidFill>
                  <a:schemeClr val="bg1"/>
                </a:solidFill>
              </a:rPr>
              <a:t>Continental ice sheets</a:t>
            </a:r>
            <a:br>
              <a:rPr lang="en-US" sz="3600">
                <a:solidFill>
                  <a:schemeClr val="bg1"/>
                </a:solidFill>
              </a:rPr>
            </a:br>
            <a:endParaRPr lang="en-US" sz="3600">
              <a:solidFill>
                <a:schemeClr val="bg1"/>
              </a:solidFill>
            </a:endParaRPr>
          </a:p>
          <a:p>
            <a:pPr>
              <a:buFontTx/>
              <a:buChar char="•"/>
            </a:pPr>
            <a:r>
              <a:rPr lang="en-US" sz="3600">
                <a:solidFill>
                  <a:schemeClr val="bg1"/>
                </a:solidFill>
              </a:rPr>
              <a:t>Alpine glaciers</a:t>
            </a:r>
            <a:br>
              <a:rPr lang="en-US" sz="3600">
                <a:solidFill>
                  <a:schemeClr val="bg1"/>
                </a:solidFill>
              </a:rPr>
            </a:br>
            <a:endParaRPr lang="en-US" sz="3600">
              <a:solidFill>
                <a:schemeClr val="bg1"/>
              </a:solidFill>
            </a:endParaRPr>
          </a:p>
          <a:p>
            <a:pPr>
              <a:buFontTx/>
              <a:buChar char="•"/>
            </a:pPr>
            <a:r>
              <a:rPr lang="en-US" sz="3600">
                <a:solidFill>
                  <a:schemeClr val="bg1"/>
                </a:solidFill>
              </a:rPr>
              <a:t>Piedmont glaciers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TetonGlacier"/>
          <p:cNvPicPr>
            <a:picLocks noChangeAspect="1" noChangeArrowheads="1"/>
          </p:cNvPicPr>
          <p:nvPr/>
        </p:nvPicPr>
        <p:blipFill>
          <a:blip r:embed="rId3"/>
          <a:srcRect/>
          <a:stretch>
            <a:fillRect/>
          </a:stretch>
        </p:blipFill>
        <p:spPr bwMode="auto">
          <a:xfrm>
            <a:off x="0" y="0"/>
            <a:ext cx="9144000" cy="6116638"/>
          </a:xfrm>
          <a:prstGeom prst="rect">
            <a:avLst/>
          </a:prstGeom>
          <a:noFill/>
          <a:ln w="9525">
            <a:noFill/>
            <a:miter lim="800000"/>
            <a:headEnd/>
            <a:tailEnd/>
          </a:ln>
        </p:spPr>
      </p:pic>
      <p:sp>
        <p:nvSpPr>
          <p:cNvPr id="58371" name="Text Box 3"/>
          <p:cNvSpPr txBox="1">
            <a:spLocks noChangeArrowheads="1"/>
          </p:cNvSpPr>
          <p:nvPr/>
        </p:nvSpPr>
        <p:spPr bwMode="auto">
          <a:xfrm>
            <a:off x="2362200" y="6278563"/>
            <a:ext cx="4800600" cy="579437"/>
          </a:xfrm>
          <a:prstGeom prst="rect">
            <a:avLst/>
          </a:prstGeom>
          <a:noFill/>
          <a:ln w="9525">
            <a:noFill/>
            <a:miter lim="800000"/>
            <a:headEnd/>
            <a:tailEnd/>
          </a:ln>
        </p:spPr>
        <p:txBody>
          <a:bodyPr>
            <a:spAutoFit/>
          </a:bodyPr>
          <a:lstStyle/>
          <a:p>
            <a:pPr algn="ctr">
              <a:spcBef>
                <a:spcPct val="50000"/>
              </a:spcBef>
            </a:pPr>
            <a:r>
              <a:rPr lang="en-US" b="1"/>
              <a:t>Teton Glacier (alpine)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Grand Teton 04DF"/>
          <p:cNvPicPr>
            <a:picLocks noChangeAspect="1" noChangeArrowheads="1"/>
          </p:cNvPicPr>
          <p:nvPr/>
        </p:nvPicPr>
        <p:blipFill>
          <a:blip r:embed="rId3"/>
          <a:srcRect/>
          <a:stretch>
            <a:fillRect/>
          </a:stretch>
        </p:blipFill>
        <p:spPr bwMode="auto">
          <a:xfrm>
            <a:off x="2362200" y="0"/>
            <a:ext cx="4597400" cy="68580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MtMoranGlacier"/>
          <p:cNvPicPr>
            <a:picLocks noChangeAspect="1" noChangeArrowheads="1"/>
          </p:cNvPicPr>
          <p:nvPr/>
        </p:nvPicPr>
        <p:blipFill>
          <a:blip r:embed="rId3"/>
          <a:srcRect/>
          <a:stretch>
            <a:fillRect/>
          </a:stretch>
        </p:blipFill>
        <p:spPr bwMode="auto">
          <a:xfrm>
            <a:off x="0" y="0"/>
            <a:ext cx="9144000" cy="6116638"/>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3"/>
          <p:cNvSpPr txBox="1">
            <a:spLocks noChangeArrowheads="1"/>
          </p:cNvSpPr>
          <p:nvPr/>
        </p:nvSpPr>
        <p:spPr bwMode="auto">
          <a:xfrm>
            <a:off x="304800" y="685800"/>
            <a:ext cx="8534400" cy="5035550"/>
          </a:xfrm>
          <a:prstGeom prst="rect">
            <a:avLst/>
          </a:prstGeom>
          <a:noFill/>
          <a:ln w="9525">
            <a:noFill/>
            <a:miter lim="800000"/>
            <a:headEnd/>
            <a:tailEnd/>
          </a:ln>
        </p:spPr>
        <p:txBody>
          <a:bodyPr>
            <a:spAutoFit/>
          </a:bodyPr>
          <a:lstStyle/>
          <a:p>
            <a:r>
              <a:rPr lang="en-US" sz="3600" b="1" u="sng">
                <a:solidFill>
                  <a:schemeClr val="bg1"/>
                </a:solidFill>
              </a:rPr>
              <a:t>Stages of Glaciation in the Tetons</a:t>
            </a:r>
            <a:br>
              <a:rPr lang="en-US" sz="3600" b="1" u="sng">
                <a:solidFill>
                  <a:schemeClr val="bg1"/>
                </a:solidFill>
              </a:rPr>
            </a:br>
            <a:endParaRPr lang="en-US" sz="3600" b="1" u="sng">
              <a:solidFill>
                <a:schemeClr val="bg1"/>
              </a:solidFill>
            </a:endParaRPr>
          </a:p>
          <a:p>
            <a:r>
              <a:rPr lang="en-US" sz="3600">
                <a:solidFill>
                  <a:schemeClr val="bg1"/>
                </a:solidFill>
              </a:rPr>
              <a:t>Buffalo - 200,000 years ago</a:t>
            </a:r>
            <a:br>
              <a:rPr lang="en-US" sz="3600">
                <a:solidFill>
                  <a:schemeClr val="bg1"/>
                </a:solidFill>
              </a:rPr>
            </a:br>
            <a:endParaRPr lang="en-US" sz="3600">
              <a:solidFill>
                <a:schemeClr val="bg1"/>
              </a:solidFill>
            </a:endParaRPr>
          </a:p>
          <a:p>
            <a:r>
              <a:rPr lang="en-US" sz="3600">
                <a:solidFill>
                  <a:schemeClr val="bg1"/>
                </a:solidFill>
              </a:rPr>
              <a:t>Bull Lake - 35,000-80,000 years ago</a:t>
            </a:r>
            <a:br>
              <a:rPr lang="en-US" sz="3600">
                <a:solidFill>
                  <a:schemeClr val="bg1"/>
                </a:solidFill>
              </a:rPr>
            </a:br>
            <a:endParaRPr lang="en-US" sz="3600">
              <a:solidFill>
                <a:schemeClr val="bg1"/>
              </a:solidFill>
            </a:endParaRPr>
          </a:p>
          <a:p>
            <a:r>
              <a:rPr lang="en-US" sz="3600" b="1">
                <a:solidFill>
                  <a:schemeClr val="bg1"/>
                </a:solidFill>
              </a:rPr>
              <a:t>Pinedale - 9,000 years ago*</a:t>
            </a:r>
          </a:p>
          <a:p>
            <a:endParaRPr lang="en-US" sz="3600" b="1">
              <a:solidFill>
                <a:schemeClr val="bg1"/>
              </a:solidFill>
            </a:endParaRPr>
          </a:p>
          <a:p>
            <a:r>
              <a:rPr lang="en-US" sz="3600">
                <a:solidFill>
                  <a:schemeClr val="bg1"/>
                </a:solidFill>
              </a:rPr>
              <a:t>“Little Ice Age” – 300-400 years ago</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PinedaleGlaciers"/>
          <p:cNvPicPr>
            <a:picLocks noChangeAspect="1" noChangeArrowheads="1"/>
          </p:cNvPicPr>
          <p:nvPr/>
        </p:nvPicPr>
        <p:blipFill>
          <a:blip r:embed="rId3"/>
          <a:srcRect/>
          <a:stretch>
            <a:fillRect/>
          </a:stretch>
        </p:blipFill>
        <p:spPr bwMode="auto">
          <a:xfrm>
            <a:off x="1828800" y="0"/>
            <a:ext cx="5318125" cy="6858000"/>
          </a:xfrm>
          <a:prstGeom prst="rect">
            <a:avLst/>
          </a:prstGeom>
          <a:noFill/>
          <a:ln w="9525">
            <a:noFill/>
            <a:miter lim="800000"/>
            <a:headEnd/>
            <a:tailEnd/>
          </a:ln>
        </p:spPr>
      </p:pic>
      <p:sp>
        <p:nvSpPr>
          <p:cNvPr id="62467" name="Text Box 3"/>
          <p:cNvSpPr txBox="1">
            <a:spLocks noChangeArrowheads="1"/>
          </p:cNvSpPr>
          <p:nvPr/>
        </p:nvSpPr>
        <p:spPr bwMode="auto">
          <a:xfrm>
            <a:off x="0" y="2819400"/>
            <a:ext cx="1905000" cy="579438"/>
          </a:xfrm>
          <a:prstGeom prst="rect">
            <a:avLst/>
          </a:prstGeom>
          <a:noFill/>
          <a:ln w="9525">
            <a:noFill/>
            <a:miter lim="800000"/>
            <a:headEnd/>
            <a:tailEnd/>
          </a:ln>
        </p:spPr>
        <p:txBody>
          <a:bodyPr>
            <a:spAutoFit/>
          </a:bodyPr>
          <a:lstStyle/>
          <a:p>
            <a:pPr>
              <a:spcBef>
                <a:spcPct val="50000"/>
              </a:spcBef>
            </a:pPr>
            <a:r>
              <a:rPr lang="en-US" b="1">
                <a:solidFill>
                  <a:schemeClr val="bg1"/>
                </a:solidFill>
              </a:rPr>
              <a:t>Alpine</a:t>
            </a:r>
          </a:p>
        </p:txBody>
      </p:sp>
      <p:sp>
        <p:nvSpPr>
          <p:cNvPr id="62468" name="Rectangle 6"/>
          <p:cNvSpPr>
            <a:spLocks noChangeArrowheads="1"/>
          </p:cNvSpPr>
          <p:nvPr/>
        </p:nvSpPr>
        <p:spPr bwMode="auto">
          <a:xfrm>
            <a:off x="7110413" y="2895600"/>
            <a:ext cx="2033587" cy="579438"/>
          </a:xfrm>
          <a:prstGeom prst="rect">
            <a:avLst/>
          </a:prstGeom>
          <a:noFill/>
          <a:ln w="9525">
            <a:noFill/>
            <a:miter lim="800000"/>
            <a:headEnd/>
            <a:tailEnd/>
          </a:ln>
        </p:spPr>
        <p:txBody>
          <a:bodyPr wrap="none">
            <a:spAutoFit/>
          </a:bodyPr>
          <a:lstStyle/>
          <a:p>
            <a:pPr>
              <a:spcBef>
                <a:spcPct val="50000"/>
              </a:spcBef>
            </a:pPr>
            <a:r>
              <a:rPr lang="en-US" b="1">
                <a:solidFill>
                  <a:schemeClr val="bg1"/>
                </a:solidFill>
              </a:rPr>
              <a:t>Piedmont</a:t>
            </a:r>
          </a:p>
        </p:txBody>
      </p:sp>
      <p:sp>
        <p:nvSpPr>
          <p:cNvPr id="62469" name="Line 7"/>
          <p:cNvSpPr>
            <a:spLocks noChangeShapeType="1"/>
          </p:cNvSpPr>
          <p:nvPr/>
        </p:nvSpPr>
        <p:spPr bwMode="auto">
          <a:xfrm flipV="1">
            <a:off x="1447800" y="2362200"/>
            <a:ext cx="457200" cy="685800"/>
          </a:xfrm>
          <a:prstGeom prst="line">
            <a:avLst/>
          </a:prstGeom>
          <a:noFill/>
          <a:ln w="38100">
            <a:solidFill>
              <a:srgbClr val="FF0000"/>
            </a:solidFill>
            <a:round/>
            <a:headEnd/>
            <a:tailEnd type="triangle" w="med" len="med"/>
          </a:ln>
        </p:spPr>
        <p:txBody>
          <a:bodyPr/>
          <a:lstStyle/>
          <a:p>
            <a:endParaRPr lang="en-US"/>
          </a:p>
        </p:txBody>
      </p:sp>
      <p:sp>
        <p:nvSpPr>
          <p:cNvPr id="62470" name="Line 8"/>
          <p:cNvSpPr>
            <a:spLocks noChangeShapeType="1"/>
          </p:cNvSpPr>
          <p:nvPr/>
        </p:nvSpPr>
        <p:spPr bwMode="auto">
          <a:xfrm>
            <a:off x="1447800" y="3200400"/>
            <a:ext cx="609600" cy="228600"/>
          </a:xfrm>
          <a:prstGeom prst="line">
            <a:avLst/>
          </a:prstGeom>
          <a:noFill/>
          <a:ln w="38100">
            <a:solidFill>
              <a:srgbClr val="FF0000"/>
            </a:solidFill>
            <a:round/>
            <a:headEnd/>
            <a:tailEnd type="triangle" w="med" len="med"/>
          </a:ln>
        </p:spPr>
        <p:txBody>
          <a:bodyPr/>
          <a:lstStyle/>
          <a:p>
            <a:endParaRPr lang="en-US"/>
          </a:p>
        </p:txBody>
      </p:sp>
      <p:sp>
        <p:nvSpPr>
          <p:cNvPr id="62471" name="Line 9"/>
          <p:cNvSpPr>
            <a:spLocks noChangeShapeType="1"/>
          </p:cNvSpPr>
          <p:nvPr/>
        </p:nvSpPr>
        <p:spPr bwMode="auto">
          <a:xfrm>
            <a:off x="1371600" y="3276600"/>
            <a:ext cx="762000" cy="1524000"/>
          </a:xfrm>
          <a:prstGeom prst="line">
            <a:avLst/>
          </a:prstGeom>
          <a:noFill/>
          <a:ln w="38100">
            <a:solidFill>
              <a:srgbClr val="FF0000"/>
            </a:solidFill>
            <a:round/>
            <a:headEnd/>
            <a:tailEnd type="triangle" w="med" len="med"/>
          </a:ln>
        </p:spPr>
        <p:txBody>
          <a:bodyPr/>
          <a:lstStyle/>
          <a:p>
            <a:endParaRPr lang="en-US"/>
          </a:p>
        </p:txBody>
      </p:sp>
      <p:sp>
        <p:nvSpPr>
          <p:cNvPr id="62472" name="Line 10"/>
          <p:cNvSpPr>
            <a:spLocks noChangeShapeType="1"/>
          </p:cNvSpPr>
          <p:nvPr/>
        </p:nvSpPr>
        <p:spPr bwMode="auto">
          <a:xfrm flipH="1" flipV="1">
            <a:off x="4648200" y="1295400"/>
            <a:ext cx="2362200" cy="1676400"/>
          </a:xfrm>
          <a:prstGeom prst="line">
            <a:avLst/>
          </a:prstGeom>
          <a:noFill/>
          <a:ln w="38100">
            <a:solidFill>
              <a:srgbClr val="FF0000"/>
            </a:solidFill>
            <a:round/>
            <a:headEnd/>
            <a:tailEnd type="triangle" w="med" len="med"/>
          </a:ln>
        </p:spPr>
        <p:txBody>
          <a:bodyPr/>
          <a:lstStyle/>
          <a:p>
            <a:endParaRPr lang="en-US"/>
          </a:p>
        </p:txBody>
      </p:sp>
      <p:sp>
        <p:nvSpPr>
          <p:cNvPr id="62473" name="Line 11"/>
          <p:cNvSpPr>
            <a:spLocks noChangeShapeType="1"/>
          </p:cNvSpPr>
          <p:nvPr/>
        </p:nvSpPr>
        <p:spPr bwMode="auto">
          <a:xfrm flipH="1" flipV="1">
            <a:off x="3048000" y="1905000"/>
            <a:ext cx="3886200" cy="1295400"/>
          </a:xfrm>
          <a:prstGeom prst="line">
            <a:avLst/>
          </a:prstGeom>
          <a:noFill/>
          <a:ln w="38100">
            <a:solidFill>
              <a:srgbClr val="FF0000"/>
            </a:solidFill>
            <a:round/>
            <a:headEnd/>
            <a:tailEnd type="triangle" w="med" len="med"/>
          </a:ln>
        </p:spPr>
        <p:txBody>
          <a:bodyPr/>
          <a:lstStyle/>
          <a:p>
            <a:endParaRPr lang="en-US"/>
          </a:p>
        </p:txBody>
      </p:sp>
      <p:sp>
        <p:nvSpPr>
          <p:cNvPr id="62474" name="Line 12"/>
          <p:cNvSpPr>
            <a:spLocks noChangeShapeType="1"/>
          </p:cNvSpPr>
          <p:nvPr/>
        </p:nvSpPr>
        <p:spPr bwMode="auto">
          <a:xfrm flipH="1">
            <a:off x="2971800" y="3352800"/>
            <a:ext cx="3962400" cy="76200"/>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glacial U vs V"/>
          <p:cNvPicPr>
            <a:picLocks noChangeAspect="1" noChangeArrowheads="1"/>
          </p:cNvPicPr>
          <p:nvPr/>
        </p:nvPicPr>
        <p:blipFill>
          <a:blip r:embed="rId3"/>
          <a:srcRect/>
          <a:stretch>
            <a:fillRect/>
          </a:stretch>
        </p:blipFill>
        <p:spPr bwMode="auto">
          <a:xfrm>
            <a:off x="2057400" y="0"/>
            <a:ext cx="49371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UshapedCanyons"/>
          <p:cNvPicPr>
            <a:picLocks noChangeAspect="1" noChangeArrowheads="1"/>
          </p:cNvPicPr>
          <p:nvPr/>
        </p:nvPicPr>
        <p:blipFill>
          <a:blip r:embed="rId3"/>
          <a:srcRect/>
          <a:stretch>
            <a:fillRect/>
          </a:stretch>
        </p:blipFill>
        <p:spPr bwMode="auto">
          <a:xfrm>
            <a:off x="0" y="0"/>
            <a:ext cx="9144000" cy="5699125"/>
          </a:xfrm>
          <a:prstGeom prst="rect">
            <a:avLst/>
          </a:prstGeom>
          <a:noFill/>
          <a:ln w="9525">
            <a:noFill/>
            <a:miter lim="800000"/>
            <a:headEnd/>
            <a:tailEnd/>
          </a:ln>
        </p:spPr>
      </p:pic>
      <p:sp>
        <p:nvSpPr>
          <p:cNvPr id="3" name="TextBox 2"/>
          <p:cNvSpPr txBox="1"/>
          <p:nvPr/>
        </p:nvSpPr>
        <p:spPr>
          <a:xfrm>
            <a:off x="1295400" y="152400"/>
            <a:ext cx="2514600" cy="1077913"/>
          </a:xfrm>
          <a:prstGeom prst="rect">
            <a:avLst/>
          </a:prstGeom>
          <a:noFill/>
        </p:spPr>
        <p:txBody>
          <a:bodyPr>
            <a:spAutoFit/>
          </a:bodyPr>
          <a:lstStyle/>
          <a:p>
            <a:pPr algn="ctr">
              <a:defRPr/>
            </a:pPr>
            <a:r>
              <a:rPr lang="en-US" b="1" dirty="0">
                <a:effectLst>
                  <a:outerShdw blurRad="38100" dist="38100" dir="2700000" algn="tl">
                    <a:srgbClr val="000000">
                      <a:alpha val="43137"/>
                    </a:srgbClr>
                  </a:outerShdw>
                </a:effectLst>
              </a:rPr>
              <a:t>Paintbrush Canyon</a:t>
            </a:r>
          </a:p>
        </p:txBody>
      </p:sp>
      <p:sp>
        <p:nvSpPr>
          <p:cNvPr id="4" name="TextBox 3"/>
          <p:cNvSpPr txBox="1"/>
          <p:nvPr/>
        </p:nvSpPr>
        <p:spPr>
          <a:xfrm>
            <a:off x="5715000" y="152400"/>
            <a:ext cx="2514600" cy="1077913"/>
          </a:xfrm>
          <a:prstGeom prst="rect">
            <a:avLst/>
          </a:prstGeom>
          <a:noFill/>
        </p:spPr>
        <p:txBody>
          <a:bodyPr>
            <a:spAutoFit/>
          </a:bodyPr>
          <a:lstStyle/>
          <a:p>
            <a:pPr algn="ctr">
              <a:defRPr/>
            </a:pPr>
            <a:r>
              <a:rPr lang="en-US" b="1" dirty="0">
                <a:effectLst>
                  <a:outerShdw blurRad="38100" dist="38100" dir="2700000" algn="tl">
                    <a:srgbClr val="000000">
                      <a:alpha val="43137"/>
                    </a:srgbClr>
                  </a:outerShdw>
                </a:effectLst>
              </a:rPr>
              <a:t>Leigh Canyon</a:t>
            </a:r>
          </a:p>
        </p:txBody>
      </p:sp>
      <p:sp>
        <p:nvSpPr>
          <p:cNvPr id="5" name="TextBox 4"/>
          <p:cNvSpPr txBox="1"/>
          <p:nvPr/>
        </p:nvSpPr>
        <p:spPr>
          <a:xfrm>
            <a:off x="1143000" y="5969000"/>
            <a:ext cx="6858000" cy="584200"/>
          </a:xfrm>
          <a:prstGeom prst="rect">
            <a:avLst/>
          </a:prstGeom>
          <a:noFill/>
        </p:spPr>
        <p:txBody>
          <a:bodyPr>
            <a:spAutoFit/>
          </a:bodyPr>
          <a:lstStyle/>
          <a:p>
            <a:pPr algn="ctr">
              <a:defRPr/>
            </a:pPr>
            <a:r>
              <a:rPr lang="en-US" b="1" dirty="0">
                <a:effectLst>
                  <a:outerShdw blurRad="38100" dist="38100" dir="2700000" algn="tl">
                    <a:srgbClr val="000000">
                      <a:alpha val="43137"/>
                    </a:srgbClr>
                  </a:outerShdw>
                </a:effectLst>
              </a:rPr>
              <a:t>U-Shaped cross sections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7106" name="Picture 3" descr="glacial movement"/>
          <p:cNvPicPr>
            <a:picLocks noChangeAspect="1" noChangeArrowheads="1"/>
          </p:cNvPicPr>
          <p:nvPr/>
        </p:nvPicPr>
        <p:blipFill>
          <a:blip r:embed="rId3"/>
          <a:srcRect/>
          <a:stretch>
            <a:fillRect/>
          </a:stretch>
        </p:blipFill>
        <p:spPr bwMode="auto">
          <a:xfrm>
            <a:off x="0" y="423863"/>
            <a:ext cx="9144000" cy="6010275"/>
          </a:xfrm>
          <a:prstGeom prst="rect">
            <a:avLst/>
          </a:prstGeom>
          <a:noFill/>
          <a:ln w="9525">
            <a:noFill/>
            <a:miter lim="800000"/>
            <a:headEnd/>
            <a:tailEnd/>
          </a:ln>
        </p:spPr>
      </p:pic>
      <p:sp>
        <p:nvSpPr>
          <p:cNvPr id="4" name="Rectangle 2"/>
          <p:cNvSpPr>
            <a:spLocks noChangeArrowheads="1"/>
          </p:cNvSpPr>
          <p:nvPr/>
        </p:nvSpPr>
        <p:spPr bwMode="auto">
          <a:xfrm>
            <a:off x="6324600" y="990600"/>
            <a:ext cx="2286000" cy="646113"/>
          </a:xfrm>
          <a:prstGeom prst="rect">
            <a:avLst/>
          </a:prstGeom>
          <a:noFill/>
          <a:ln w="9525">
            <a:noFill/>
            <a:miter lim="800000"/>
            <a:headEnd/>
            <a:tailEnd/>
          </a:ln>
        </p:spPr>
        <p:txBody>
          <a:bodyPr anchor="ctr">
            <a:spAutoFit/>
          </a:bodyPr>
          <a:lstStyle/>
          <a:p>
            <a:pPr>
              <a:defRPr/>
            </a:pPr>
            <a:r>
              <a:rPr lang="en-US" sz="3600" b="1" dirty="0">
                <a:effectLst>
                  <a:outerShdw blurRad="38100" dist="38100" dir="2700000" algn="tl">
                    <a:srgbClr val="000000">
                      <a:alpha val="43137"/>
                    </a:srgbClr>
                  </a:outerShdw>
                </a:effectLst>
              </a:rPr>
              <a:t>Glaciers</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p:cNvPicPr>
            <a:picLocks noChangeAspect="1" noChangeArrowheads="1"/>
          </p:cNvPicPr>
          <p:nvPr/>
        </p:nvPicPr>
        <p:blipFill>
          <a:blip r:embed="rId3"/>
          <a:srcRect/>
          <a:stretch>
            <a:fillRect/>
          </a:stretch>
        </p:blipFill>
        <p:spPr bwMode="auto">
          <a:xfrm>
            <a:off x="9525" y="342900"/>
            <a:ext cx="9134475" cy="61722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p:cNvPicPr>
            <a:picLocks noChangeAspect="1" noChangeArrowheads="1"/>
          </p:cNvPicPr>
          <p:nvPr/>
        </p:nvPicPr>
        <p:blipFill>
          <a:blip r:embed="rId3"/>
          <a:srcRect/>
          <a:stretch>
            <a:fillRect/>
          </a:stretch>
        </p:blipFill>
        <p:spPr bwMode="auto">
          <a:xfrm>
            <a:off x="0" y="339725"/>
            <a:ext cx="9144000" cy="617855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7586" name="Picture 3" descr="05_03L"/>
          <p:cNvPicPr>
            <a:picLocks noChangeAspect="1" noChangeArrowheads="1"/>
          </p:cNvPicPr>
          <p:nvPr/>
        </p:nvPicPr>
        <p:blipFill>
          <a:blip r:embed="rId3"/>
          <a:srcRect b="3438"/>
          <a:stretch>
            <a:fillRect/>
          </a:stretch>
        </p:blipFill>
        <p:spPr bwMode="auto">
          <a:xfrm>
            <a:off x="503238" y="0"/>
            <a:ext cx="8137525" cy="68580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3"/>
          <p:cNvSpPr txBox="1">
            <a:spLocks noChangeArrowheads="1"/>
          </p:cNvSpPr>
          <p:nvPr/>
        </p:nvSpPr>
        <p:spPr bwMode="auto">
          <a:xfrm>
            <a:off x="1905000" y="6278563"/>
            <a:ext cx="5562600" cy="579437"/>
          </a:xfrm>
          <a:prstGeom prst="rect">
            <a:avLst/>
          </a:prstGeom>
          <a:noFill/>
          <a:ln w="9525">
            <a:noFill/>
            <a:miter lim="800000"/>
            <a:headEnd/>
            <a:tailEnd/>
          </a:ln>
        </p:spPr>
        <p:txBody>
          <a:bodyPr>
            <a:spAutoFit/>
          </a:bodyPr>
          <a:lstStyle/>
          <a:p>
            <a:pPr algn="ctr">
              <a:spcBef>
                <a:spcPct val="50000"/>
              </a:spcBef>
            </a:pPr>
            <a:r>
              <a:rPr lang="en-US" b="1"/>
              <a:t>The Cathedral Group</a:t>
            </a:r>
          </a:p>
        </p:txBody>
      </p:sp>
      <p:pic>
        <p:nvPicPr>
          <p:cNvPr id="68611" name="Picture 4" descr="C:\Documents and Settings\Gary Jacobson\Desktop\The_Cathedral_Group_in_the_Teton_Range-NPS.jpg"/>
          <p:cNvPicPr>
            <a:picLocks noChangeAspect="1" noChangeArrowheads="1"/>
          </p:cNvPicPr>
          <p:nvPr/>
        </p:nvPicPr>
        <p:blipFill>
          <a:blip r:embed="rId3"/>
          <a:srcRect/>
          <a:stretch>
            <a:fillRect/>
          </a:stretch>
        </p:blipFill>
        <p:spPr bwMode="auto">
          <a:xfrm>
            <a:off x="0" y="0"/>
            <a:ext cx="9144000" cy="6245225"/>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descr="C:\Documents and Settings\Gary Jacobson\Desktop\IMG_3105.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609600" y="304800"/>
            <a:ext cx="7696200" cy="6134100"/>
          </a:xfrm>
          <a:prstGeom prst="rect">
            <a:avLst/>
          </a:prstGeom>
          <a:noFill/>
          <a:ln w="9525">
            <a:noFill/>
            <a:miter lim="800000"/>
            <a:headEnd/>
            <a:tailEnd/>
          </a:ln>
        </p:spPr>
        <p:txBody>
          <a:bodyPr>
            <a:spAutoFit/>
          </a:bodyPr>
          <a:lstStyle/>
          <a:p>
            <a:r>
              <a:rPr lang="en-US" sz="3600" b="1" u="sng">
                <a:solidFill>
                  <a:schemeClr val="bg1"/>
                </a:solidFill>
              </a:rPr>
              <a:t>Glacial Depositional Features:</a:t>
            </a:r>
            <a:r>
              <a:rPr lang="en-US" sz="3600" u="sng">
                <a:solidFill>
                  <a:schemeClr val="bg1"/>
                </a:solidFill>
              </a:rPr>
              <a:t/>
            </a:r>
            <a:br>
              <a:rPr lang="en-US" sz="3600" u="sng">
                <a:solidFill>
                  <a:schemeClr val="bg1"/>
                </a:solidFill>
              </a:rPr>
            </a:br>
            <a:endParaRPr lang="en-US" sz="3600" u="sng">
              <a:solidFill>
                <a:schemeClr val="bg1"/>
              </a:solidFill>
            </a:endParaRPr>
          </a:p>
          <a:p>
            <a:r>
              <a:rPr lang="en-US" sz="3600" b="1" u="sng">
                <a:solidFill>
                  <a:schemeClr val="bg1"/>
                </a:solidFill>
              </a:rPr>
              <a:t>Till</a:t>
            </a:r>
          </a:p>
          <a:p>
            <a:pPr>
              <a:buFontTx/>
              <a:buChar char="•"/>
            </a:pPr>
            <a:r>
              <a:rPr lang="en-US" sz="3600">
                <a:solidFill>
                  <a:schemeClr val="bg1"/>
                </a:solidFill>
              </a:rPr>
              <a:t>poorly sorted</a:t>
            </a:r>
          </a:p>
          <a:p>
            <a:pPr>
              <a:buFontTx/>
              <a:buChar char="•"/>
            </a:pPr>
            <a:r>
              <a:rPr lang="en-US" sz="3600">
                <a:solidFill>
                  <a:schemeClr val="bg1"/>
                </a:solidFill>
              </a:rPr>
              <a:t>clay rich</a:t>
            </a:r>
          </a:p>
          <a:p>
            <a:pPr>
              <a:buFontTx/>
              <a:buChar char="•"/>
            </a:pPr>
            <a:r>
              <a:rPr lang="en-US" sz="3600">
                <a:solidFill>
                  <a:schemeClr val="bg1"/>
                </a:solidFill>
              </a:rPr>
              <a:t>high water table = Lodgepole pine</a:t>
            </a:r>
            <a:br>
              <a:rPr lang="en-US" sz="3600">
                <a:solidFill>
                  <a:schemeClr val="bg1"/>
                </a:solidFill>
              </a:rPr>
            </a:br>
            <a:endParaRPr lang="en-US" sz="3600">
              <a:solidFill>
                <a:schemeClr val="bg1"/>
              </a:solidFill>
            </a:endParaRPr>
          </a:p>
          <a:p>
            <a:r>
              <a:rPr lang="en-US" sz="3600" b="1" u="sng">
                <a:solidFill>
                  <a:schemeClr val="bg1"/>
                </a:solidFill>
              </a:rPr>
              <a:t>Outwash</a:t>
            </a:r>
          </a:p>
          <a:p>
            <a:pPr>
              <a:buFontTx/>
              <a:buChar char="•"/>
            </a:pPr>
            <a:r>
              <a:rPr lang="en-US" sz="3600">
                <a:solidFill>
                  <a:schemeClr val="bg1"/>
                </a:solidFill>
              </a:rPr>
              <a:t>well sorted</a:t>
            </a:r>
          </a:p>
          <a:p>
            <a:pPr>
              <a:buFontTx/>
              <a:buChar char="•"/>
            </a:pPr>
            <a:r>
              <a:rPr lang="en-US" sz="3600">
                <a:solidFill>
                  <a:schemeClr val="bg1"/>
                </a:solidFill>
              </a:rPr>
              <a:t>quartz sand</a:t>
            </a:r>
          </a:p>
          <a:p>
            <a:pPr>
              <a:buFontTx/>
              <a:buChar char="•"/>
            </a:pPr>
            <a:r>
              <a:rPr lang="en-US" sz="3600">
                <a:solidFill>
                  <a:schemeClr val="bg1"/>
                </a:solidFill>
              </a:rPr>
              <a:t>low water table = sagebrush</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JH outwashAndMorains"/>
          <p:cNvPicPr>
            <a:picLocks noChangeAspect="1" noChangeArrowheads="1"/>
          </p:cNvPicPr>
          <p:nvPr/>
        </p:nvPicPr>
        <p:blipFill>
          <a:blip r:embed="rId3"/>
          <a:srcRect/>
          <a:stretch>
            <a:fillRect/>
          </a:stretch>
        </p:blipFill>
        <p:spPr bwMode="auto">
          <a:xfrm>
            <a:off x="0" y="0"/>
            <a:ext cx="9144000" cy="5976938"/>
          </a:xfrm>
          <a:prstGeom prst="rect">
            <a:avLst/>
          </a:prstGeom>
          <a:noFill/>
          <a:ln w="9525">
            <a:noFill/>
            <a:miter lim="800000"/>
            <a:headEnd/>
            <a:tailEnd/>
          </a:ln>
        </p:spPr>
      </p:pic>
      <p:sp>
        <p:nvSpPr>
          <p:cNvPr id="3" name="TextBox 2"/>
          <p:cNvSpPr txBox="1"/>
          <p:nvPr/>
        </p:nvSpPr>
        <p:spPr>
          <a:xfrm rot="20739706">
            <a:off x="1905000" y="1752600"/>
            <a:ext cx="2514600" cy="954088"/>
          </a:xfrm>
          <a:prstGeom prst="rect">
            <a:avLst/>
          </a:prstGeom>
          <a:noFill/>
        </p:spPr>
        <p:txBody>
          <a:bodyPr>
            <a:spAutoFit/>
          </a:bodyPr>
          <a:lstStyle/>
          <a:p>
            <a:pPr algn="ctr">
              <a:defRPr/>
            </a:pPr>
            <a:r>
              <a:rPr lang="en-US" sz="2800" b="1" dirty="0">
                <a:effectLst>
                  <a:outerShdw blurRad="38100" dist="38100" dir="2700000" algn="tl">
                    <a:srgbClr val="000000">
                      <a:alpha val="43137"/>
                    </a:srgbClr>
                  </a:outerShdw>
                </a:effectLst>
              </a:rPr>
              <a:t>Outwash plain</a:t>
            </a:r>
          </a:p>
        </p:txBody>
      </p:sp>
      <p:sp>
        <p:nvSpPr>
          <p:cNvPr id="4" name="TextBox 3"/>
          <p:cNvSpPr txBox="1"/>
          <p:nvPr/>
        </p:nvSpPr>
        <p:spPr>
          <a:xfrm rot="258441">
            <a:off x="4419600" y="2722563"/>
            <a:ext cx="4343400" cy="523875"/>
          </a:xfrm>
          <a:prstGeom prst="rect">
            <a:avLst/>
          </a:prstGeom>
          <a:noFill/>
        </p:spPr>
        <p:txBody>
          <a:bodyPr>
            <a:spAutoFit/>
          </a:bodyPr>
          <a:lstStyle/>
          <a:p>
            <a:pPr algn="ctr">
              <a:defRPr/>
            </a:pPr>
            <a:r>
              <a:rPr lang="en-US" sz="2800" b="1" dirty="0">
                <a:effectLst>
                  <a:outerShdw blurRad="38100" dist="38100" dir="2700000" algn="tl">
                    <a:srgbClr val="000000">
                      <a:alpha val="43137"/>
                    </a:srgbClr>
                  </a:outerShdw>
                </a:effectLst>
              </a:rPr>
              <a:t>Moraine (made of till)</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3"/>
          <p:cNvSpPr txBox="1">
            <a:spLocks noChangeArrowheads="1"/>
          </p:cNvSpPr>
          <p:nvPr/>
        </p:nvSpPr>
        <p:spPr bwMode="auto">
          <a:xfrm>
            <a:off x="2971800" y="6216650"/>
            <a:ext cx="3429000" cy="641350"/>
          </a:xfrm>
          <a:prstGeom prst="rect">
            <a:avLst/>
          </a:prstGeom>
          <a:noFill/>
          <a:ln w="9525">
            <a:noFill/>
            <a:miter lim="800000"/>
            <a:headEnd/>
            <a:tailEnd/>
          </a:ln>
        </p:spPr>
        <p:txBody>
          <a:bodyPr>
            <a:spAutoFit/>
          </a:bodyPr>
          <a:lstStyle/>
          <a:p>
            <a:pPr>
              <a:spcBef>
                <a:spcPct val="50000"/>
              </a:spcBef>
            </a:pPr>
            <a:r>
              <a:rPr lang="en-US" sz="3600"/>
              <a:t>Till or outwash?</a:t>
            </a:r>
          </a:p>
        </p:txBody>
      </p:sp>
      <p:pic>
        <p:nvPicPr>
          <p:cNvPr id="72707" name="Picture 5"/>
          <p:cNvPicPr>
            <a:picLocks noChangeAspect="1" noChangeArrowheads="1"/>
          </p:cNvPicPr>
          <p:nvPr/>
        </p:nvPicPr>
        <p:blipFill>
          <a:blip r:embed="rId3"/>
          <a:srcRect/>
          <a:stretch>
            <a:fillRect/>
          </a:stretch>
        </p:blipFill>
        <p:spPr bwMode="auto">
          <a:xfrm>
            <a:off x="0" y="0"/>
            <a:ext cx="9134475"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Grand Teton 35 DBH"/>
          <p:cNvPicPr>
            <a:picLocks noChangeAspect="1" noChangeArrowheads="1"/>
          </p:cNvPicPr>
          <p:nvPr/>
        </p:nvPicPr>
        <p:blipFill>
          <a:blip r:embed="rId3"/>
          <a:srcRect/>
          <a:stretch>
            <a:fillRect/>
          </a:stretch>
        </p:blipFill>
        <p:spPr bwMode="auto">
          <a:xfrm>
            <a:off x="0" y="427038"/>
            <a:ext cx="9144000" cy="6003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2" descr="Grand Teton 35 DBH"/>
          <p:cNvPicPr>
            <a:picLocks noChangeAspect="1" noChangeArrowheads="1"/>
          </p:cNvPicPr>
          <p:nvPr/>
        </p:nvPicPr>
        <p:blipFill>
          <a:blip r:embed="rId4"/>
          <a:srcRect/>
          <a:stretch>
            <a:fillRect/>
          </a:stretch>
        </p:blipFill>
        <p:spPr bwMode="auto">
          <a:xfrm>
            <a:off x="0" y="427038"/>
            <a:ext cx="9144000" cy="6003925"/>
          </a:xfrm>
          <a:prstGeom prst="rect">
            <a:avLst/>
          </a:prstGeom>
          <a:noFill/>
          <a:ln w="9525">
            <a:noFill/>
            <a:miter lim="800000"/>
            <a:headEnd/>
            <a:tailEnd/>
          </a:ln>
        </p:spPr>
      </p:pic>
      <p:sp>
        <p:nvSpPr>
          <p:cNvPr id="3" name="TextBox 2"/>
          <p:cNvSpPr txBox="1"/>
          <p:nvPr/>
        </p:nvSpPr>
        <p:spPr>
          <a:xfrm>
            <a:off x="6248400" y="3200400"/>
            <a:ext cx="4343400" cy="523875"/>
          </a:xfrm>
          <a:prstGeom prst="rect">
            <a:avLst/>
          </a:prstGeom>
          <a:noFill/>
        </p:spPr>
        <p:txBody>
          <a:bodyPr>
            <a:spAutoFit/>
          </a:bodyPr>
          <a:lstStyle/>
          <a:p>
            <a:pPr algn="ctr">
              <a:defRPr/>
            </a:pPr>
            <a:r>
              <a:rPr lang="en-US" sz="2800" b="1" dirty="0">
                <a:effectLst>
                  <a:outerShdw blurRad="38100" dist="38100" dir="2700000" algn="tl">
                    <a:srgbClr val="000000">
                      <a:alpha val="43137"/>
                    </a:srgbClr>
                  </a:outerShdw>
                </a:effectLst>
              </a:rPr>
              <a:t>terrace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3"/>
          <p:cNvSpPr txBox="1">
            <a:spLocks noChangeArrowheads="1"/>
          </p:cNvSpPr>
          <p:nvPr/>
        </p:nvSpPr>
        <p:spPr bwMode="auto">
          <a:xfrm>
            <a:off x="304800" y="685800"/>
            <a:ext cx="8534400" cy="5035550"/>
          </a:xfrm>
          <a:prstGeom prst="rect">
            <a:avLst/>
          </a:prstGeom>
          <a:noFill/>
          <a:ln w="9525">
            <a:noFill/>
            <a:miter lim="800000"/>
            <a:headEnd/>
            <a:tailEnd/>
          </a:ln>
        </p:spPr>
        <p:txBody>
          <a:bodyPr>
            <a:spAutoFit/>
          </a:bodyPr>
          <a:lstStyle/>
          <a:p>
            <a:r>
              <a:rPr lang="en-US" sz="3600" b="1" u="sng">
                <a:solidFill>
                  <a:schemeClr val="bg1"/>
                </a:solidFill>
              </a:rPr>
              <a:t>Stages of Glaciation in the Tetons</a:t>
            </a:r>
            <a:br>
              <a:rPr lang="en-US" sz="3600" b="1" u="sng">
                <a:solidFill>
                  <a:schemeClr val="bg1"/>
                </a:solidFill>
              </a:rPr>
            </a:br>
            <a:endParaRPr lang="en-US" sz="3600" b="1" u="sng">
              <a:solidFill>
                <a:schemeClr val="bg1"/>
              </a:solidFill>
            </a:endParaRPr>
          </a:p>
          <a:p>
            <a:r>
              <a:rPr lang="en-US" sz="3600">
                <a:solidFill>
                  <a:schemeClr val="bg1"/>
                </a:solidFill>
              </a:rPr>
              <a:t>Buffalo - 200,000 years ago</a:t>
            </a:r>
            <a:br>
              <a:rPr lang="en-US" sz="3600">
                <a:solidFill>
                  <a:schemeClr val="bg1"/>
                </a:solidFill>
              </a:rPr>
            </a:br>
            <a:endParaRPr lang="en-US" sz="3600">
              <a:solidFill>
                <a:schemeClr val="bg1"/>
              </a:solidFill>
            </a:endParaRPr>
          </a:p>
          <a:p>
            <a:r>
              <a:rPr lang="en-US" sz="3600">
                <a:solidFill>
                  <a:schemeClr val="bg1"/>
                </a:solidFill>
              </a:rPr>
              <a:t>Bull Lake - 35,000-80,000 years ago</a:t>
            </a:r>
            <a:br>
              <a:rPr lang="en-US" sz="3600">
                <a:solidFill>
                  <a:schemeClr val="bg1"/>
                </a:solidFill>
              </a:rPr>
            </a:br>
            <a:endParaRPr lang="en-US" sz="3600">
              <a:solidFill>
                <a:schemeClr val="bg1"/>
              </a:solidFill>
            </a:endParaRPr>
          </a:p>
          <a:p>
            <a:r>
              <a:rPr lang="en-US" sz="3600" b="1">
                <a:solidFill>
                  <a:schemeClr val="bg1"/>
                </a:solidFill>
              </a:rPr>
              <a:t>Pinedale - 9,000 years ago*</a:t>
            </a:r>
          </a:p>
          <a:p>
            <a:endParaRPr lang="en-US" sz="3600" b="1">
              <a:solidFill>
                <a:schemeClr val="bg1"/>
              </a:solidFill>
            </a:endParaRPr>
          </a:p>
          <a:p>
            <a:r>
              <a:rPr lang="en-US" sz="3600">
                <a:solidFill>
                  <a:schemeClr val="bg1"/>
                </a:solidFill>
              </a:rPr>
              <a:t>“Little Ice Age” – 300-400 years ago</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Outwash"/>
          <p:cNvPicPr>
            <a:picLocks noChangeAspect="1" noChangeArrowheads="1"/>
          </p:cNvPicPr>
          <p:nvPr/>
        </p:nvPicPr>
        <p:blipFill>
          <a:blip r:embed="rId3"/>
          <a:srcRect/>
          <a:stretch>
            <a:fillRect/>
          </a:stretch>
        </p:blipFill>
        <p:spPr bwMode="auto">
          <a:xfrm>
            <a:off x="0" y="0"/>
            <a:ext cx="9144000" cy="6138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EndMoraine"/>
          <p:cNvPicPr>
            <a:picLocks noChangeAspect="1" noChangeArrowheads="1"/>
          </p:cNvPicPr>
          <p:nvPr/>
        </p:nvPicPr>
        <p:blipFill>
          <a:blip r:embed="rId3"/>
          <a:srcRect/>
          <a:stretch>
            <a:fillRect/>
          </a:stretch>
        </p:blipFill>
        <p:spPr bwMode="auto">
          <a:xfrm>
            <a:off x="0" y="0"/>
            <a:ext cx="9144000" cy="6116638"/>
          </a:xfrm>
          <a:prstGeom prst="rect">
            <a:avLst/>
          </a:prstGeom>
          <a:noFill/>
          <a:ln w="9525">
            <a:noFill/>
            <a:miter lim="800000"/>
            <a:headEnd/>
            <a:tailEnd/>
          </a:ln>
        </p:spPr>
      </p:pic>
      <p:sp>
        <p:nvSpPr>
          <p:cNvPr id="75779" name="Rectangle 3"/>
          <p:cNvSpPr>
            <a:spLocks noChangeArrowheads="1"/>
          </p:cNvSpPr>
          <p:nvPr/>
        </p:nvSpPr>
        <p:spPr bwMode="auto">
          <a:xfrm>
            <a:off x="2895600" y="6278563"/>
            <a:ext cx="3886200" cy="579437"/>
          </a:xfrm>
          <a:prstGeom prst="rect">
            <a:avLst/>
          </a:prstGeom>
          <a:noFill/>
          <a:ln w="9525">
            <a:noFill/>
            <a:miter lim="800000"/>
            <a:headEnd/>
            <a:tailEnd/>
          </a:ln>
        </p:spPr>
        <p:txBody>
          <a:bodyPr>
            <a:spAutoFit/>
          </a:bodyPr>
          <a:lstStyle/>
          <a:p>
            <a:pPr>
              <a:spcBef>
                <a:spcPct val="50000"/>
              </a:spcBef>
            </a:pPr>
            <a:r>
              <a:rPr lang="en-US" b="1"/>
              <a:t>Till or outwash?</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Erratic"/>
          <p:cNvPicPr>
            <a:picLocks noChangeAspect="1" noChangeArrowheads="1"/>
          </p:cNvPicPr>
          <p:nvPr/>
        </p:nvPicPr>
        <p:blipFill>
          <a:blip r:embed="rId3"/>
          <a:srcRect/>
          <a:stretch>
            <a:fillRect/>
          </a:stretch>
        </p:blipFill>
        <p:spPr bwMode="auto">
          <a:xfrm>
            <a:off x="0" y="0"/>
            <a:ext cx="9144000" cy="6075363"/>
          </a:xfrm>
          <a:prstGeom prst="rect">
            <a:avLst/>
          </a:prstGeom>
          <a:noFill/>
          <a:ln w="9525">
            <a:noFill/>
            <a:miter lim="800000"/>
            <a:headEnd/>
            <a:tailEnd/>
          </a:ln>
        </p:spPr>
      </p:pic>
      <p:sp>
        <p:nvSpPr>
          <p:cNvPr id="76803" name="Text Box 3"/>
          <p:cNvSpPr txBox="1">
            <a:spLocks noChangeArrowheads="1"/>
          </p:cNvSpPr>
          <p:nvPr/>
        </p:nvSpPr>
        <p:spPr bwMode="auto">
          <a:xfrm>
            <a:off x="2057400" y="6400800"/>
            <a:ext cx="5334000" cy="366713"/>
          </a:xfrm>
          <a:prstGeom prst="rect">
            <a:avLst/>
          </a:prstGeom>
          <a:noFill/>
          <a:ln w="9525">
            <a:noFill/>
            <a:miter lim="800000"/>
            <a:headEnd/>
            <a:tailEnd/>
          </a:ln>
        </p:spPr>
        <p:txBody>
          <a:bodyPr>
            <a:spAutoFit/>
          </a:bodyPr>
          <a:lstStyle/>
          <a:p>
            <a:pPr>
              <a:spcBef>
                <a:spcPct val="50000"/>
              </a:spcBef>
            </a:pPr>
            <a:endParaRPr lang="en-US" sz="1800">
              <a:solidFill>
                <a:schemeClr val="tx1"/>
              </a:solidFill>
            </a:endParaRPr>
          </a:p>
        </p:txBody>
      </p:sp>
      <p:sp>
        <p:nvSpPr>
          <p:cNvPr id="76804" name="Rectangle 4"/>
          <p:cNvSpPr>
            <a:spLocks noChangeArrowheads="1"/>
          </p:cNvSpPr>
          <p:nvPr/>
        </p:nvSpPr>
        <p:spPr bwMode="auto">
          <a:xfrm>
            <a:off x="3048000" y="6278563"/>
            <a:ext cx="2868613" cy="579437"/>
          </a:xfrm>
          <a:prstGeom prst="rect">
            <a:avLst/>
          </a:prstGeom>
          <a:noFill/>
          <a:ln w="9525">
            <a:noFill/>
            <a:miter lim="800000"/>
            <a:headEnd/>
            <a:tailEnd/>
          </a:ln>
        </p:spPr>
        <p:txBody>
          <a:bodyPr wrap="none">
            <a:spAutoFit/>
          </a:bodyPr>
          <a:lstStyle/>
          <a:p>
            <a:pPr>
              <a:spcBef>
                <a:spcPct val="50000"/>
              </a:spcBef>
            </a:pPr>
            <a:r>
              <a:rPr lang="en-US" b="1"/>
              <a:t>Glacial erratic</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5" descr="http://www.utexas.edu/depts/grg/hudson/grg301c/hudson_grg_301c/schedule/4_water_geomorph_images/19_glacial/6.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5" descr="http://www.utexas.edu/depts/grg/hudson/grg301c/hudson_grg_301c/schedule/4_water_geomorph_images/19_glacial/6.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73736" name="Picture 8" descr="C:\Documents and Settings\Gary Jacobson\Desktop\Belt Sander.tif"/>
          <p:cNvPicPr>
            <a:picLocks noChangeAspect="1" noChangeArrowheads="1"/>
          </p:cNvPicPr>
          <p:nvPr/>
        </p:nvPicPr>
        <p:blipFill>
          <a:blip r:embed="rId4"/>
          <a:srcRect/>
          <a:stretch>
            <a:fillRect/>
          </a:stretch>
        </p:blipFill>
        <p:spPr bwMode="auto">
          <a:xfrm>
            <a:off x="-381000" y="1371600"/>
            <a:ext cx="7843838" cy="5791200"/>
          </a:xfrm>
          <a:prstGeom prst="rect">
            <a:avLst/>
          </a:prstGeom>
          <a:noFill/>
          <a:ln w="9525">
            <a:noFill/>
            <a:miter lim="800000"/>
            <a:headEnd/>
            <a:tailEnd/>
          </a:ln>
        </p:spPr>
      </p:pic>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afterEffect">
                                  <p:stCondLst>
                                    <p:cond delay="6000"/>
                                  </p:stCondLst>
                                  <p:childTnLst>
                                    <p:animMotion origin="layout" path="M -2.77778E-6 -2.22222E-6 L 0.25452 0.11111 " pathEditMode="relative" rAng="0" ptsTypes="AA">
                                      <p:cBhvr>
                                        <p:cTn id="6" dur="5000" fill="hold"/>
                                        <p:tgtEl>
                                          <p:spTgt spid="73736"/>
                                        </p:tgtEl>
                                        <p:attrNameLst>
                                          <p:attrName>ppt_x</p:attrName>
                                          <p:attrName>ppt_y</p:attrName>
                                        </p:attrNameLst>
                                      </p:cBhvr>
                                      <p:rCtr x="127" y="56"/>
                                    </p:animMotion>
                                  </p:childTnLst>
                                </p:cTn>
                              </p:par>
                            </p:childTnLst>
                          </p:cTn>
                        </p:par>
                        <p:par>
                          <p:cTn id="7" fill="hold">
                            <p:stCondLst>
                              <p:cond delay="11000"/>
                            </p:stCondLst>
                            <p:childTnLst>
                              <p:par>
                                <p:cTn id="8" presetID="56" presetClass="path" presetSubtype="0" accel="50000" decel="50000" fill="hold" nodeType="afterEffect">
                                  <p:stCondLst>
                                    <p:cond delay="0"/>
                                  </p:stCondLst>
                                  <p:childTnLst>
                                    <p:animMotion origin="layout" path="M 0.25452 0.11111 L 0.08785 0.03334 " pathEditMode="relative" rAng="0" ptsTypes="AA">
                                      <p:cBhvr>
                                        <p:cTn id="9" dur="5000" fill="hold"/>
                                        <p:tgtEl>
                                          <p:spTgt spid="73736"/>
                                        </p:tgtEl>
                                        <p:attrNameLst>
                                          <p:attrName>ppt_x</p:attrName>
                                          <p:attrName>ppt_y</p:attrName>
                                        </p:attrNameLst>
                                      </p:cBhvr>
                                      <p:rCtr x="-83" y="-39"/>
                                    </p:animMotion>
                                  </p:childTnLst>
                                </p:cTn>
                              </p:par>
                            </p:childTnLst>
                          </p:cTn>
                        </p:par>
                        <p:par>
                          <p:cTn id="10" fill="hold">
                            <p:stCondLst>
                              <p:cond delay="16000"/>
                            </p:stCondLst>
                            <p:childTnLst>
                              <p:par>
                                <p:cTn id="11" presetID="35" presetClass="path" presetSubtype="0" accel="50000" decel="50000" fill="hold" nodeType="afterEffect">
                                  <p:stCondLst>
                                    <p:cond delay="5000"/>
                                  </p:stCondLst>
                                  <p:childTnLst>
                                    <p:animMotion origin="layout" path="M 0.08785 0.03334 L -0.02048 -0.01111 " pathEditMode="relative" rAng="0" ptsTypes="AA">
                                      <p:cBhvr>
                                        <p:cTn id="12" dur="5000" fill="hold"/>
                                        <p:tgtEl>
                                          <p:spTgt spid="73736"/>
                                        </p:tgtEl>
                                        <p:attrNameLst>
                                          <p:attrName>ppt_x</p:attrName>
                                          <p:attrName>ppt_y</p:attrName>
                                        </p:attrNameLst>
                                      </p:cBhvr>
                                      <p:rCtr x="-54" y="-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5" descr="http://www.utexas.edu/depts/grg/hudson/grg301c/hudson_grg_301c/schedule/4_water_geomorph_images/19_glacial/6.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304800" y="152400"/>
            <a:ext cx="8534400" cy="6427788"/>
          </a:xfrm>
          <a:prstGeom prst="rect">
            <a:avLst/>
          </a:prstGeom>
          <a:noFill/>
          <a:ln w="9525">
            <a:noFill/>
            <a:miter lim="800000"/>
            <a:headEnd/>
            <a:tailEnd/>
          </a:ln>
        </p:spPr>
        <p:txBody>
          <a:bodyPr>
            <a:spAutoFit/>
          </a:bodyPr>
          <a:lstStyle/>
          <a:p>
            <a:r>
              <a:rPr lang="en-US" b="1" u="sng">
                <a:solidFill>
                  <a:schemeClr val="bg1"/>
                </a:solidFill>
              </a:rPr>
              <a:t>Lakes</a:t>
            </a:r>
            <a:br>
              <a:rPr lang="en-US" b="1" u="sng">
                <a:solidFill>
                  <a:schemeClr val="bg1"/>
                </a:solidFill>
              </a:rPr>
            </a:br>
            <a:endParaRPr lang="en-US" b="1" u="sng">
              <a:solidFill>
                <a:schemeClr val="bg1"/>
              </a:solidFill>
            </a:endParaRPr>
          </a:p>
          <a:p>
            <a:r>
              <a:rPr lang="en-US" u="sng">
                <a:solidFill>
                  <a:schemeClr val="bg1"/>
                </a:solidFill>
              </a:rPr>
              <a:t>Piedmont glacier recessional moraine</a:t>
            </a:r>
          </a:p>
          <a:p>
            <a:pPr>
              <a:buFontTx/>
              <a:buChar char="•"/>
            </a:pPr>
            <a:r>
              <a:rPr lang="en-US">
                <a:solidFill>
                  <a:schemeClr val="bg1"/>
                </a:solidFill>
              </a:rPr>
              <a:t>Jackson Lake</a:t>
            </a:r>
            <a:br>
              <a:rPr lang="en-US">
                <a:solidFill>
                  <a:schemeClr val="bg1"/>
                </a:solidFill>
              </a:rPr>
            </a:br>
            <a:endParaRPr lang="en-US">
              <a:solidFill>
                <a:schemeClr val="bg1"/>
              </a:solidFill>
            </a:endParaRPr>
          </a:p>
          <a:p>
            <a:r>
              <a:rPr lang="en-US" u="sng">
                <a:solidFill>
                  <a:schemeClr val="bg1"/>
                </a:solidFill>
              </a:rPr>
              <a:t>Terminal moraine dammed lakes</a:t>
            </a:r>
          </a:p>
          <a:p>
            <a:pPr>
              <a:buFontTx/>
              <a:buChar char="•"/>
            </a:pPr>
            <a:r>
              <a:rPr lang="en-US">
                <a:solidFill>
                  <a:schemeClr val="bg1"/>
                </a:solidFill>
              </a:rPr>
              <a:t>Jenny lake</a:t>
            </a:r>
          </a:p>
          <a:p>
            <a:pPr>
              <a:buFontTx/>
              <a:buChar char="•"/>
            </a:pPr>
            <a:r>
              <a:rPr lang="en-US">
                <a:solidFill>
                  <a:schemeClr val="bg1"/>
                </a:solidFill>
              </a:rPr>
              <a:t>Bradley Lake</a:t>
            </a:r>
          </a:p>
          <a:p>
            <a:pPr>
              <a:buFontTx/>
              <a:buChar char="•"/>
            </a:pPr>
            <a:r>
              <a:rPr lang="en-US">
                <a:solidFill>
                  <a:schemeClr val="bg1"/>
                </a:solidFill>
              </a:rPr>
              <a:t>Taggart Lake</a:t>
            </a:r>
            <a:r>
              <a:rPr lang="en-US" u="sng">
                <a:solidFill>
                  <a:schemeClr val="bg1"/>
                </a:solidFill>
              </a:rPr>
              <a:t/>
            </a:r>
            <a:br>
              <a:rPr lang="en-US" u="sng">
                <a:solidFill>
                  <a:schemeClr val="bg1"/>
                </a:solidFill>
              </a:rPr>
            </a:br>
            <a:endParaRPr lang="en-US" u="sng">
              <a:solidFill>
                <a:schemeClr val="bg1"/>
              </a:solidFill>
            </a:endParaRPr>
          </a:p>
          <a:p>
            <a:r>
              <a:rPr lang="en-US" u="sng">
                <a:solidFill>
                  <a:schemeClr val="bg1"/>
                </a:solidFill>
              </a:rPr>
              <a:t>Kettle holes</a:t>
            </a:r>
          </a:p>
          <a:p>
            <a:pPr>
              <a:buFontTx/>
              <a:buChar char="•"/>
            </a:pPr>
            <a:r>
              <a:rPr lang="en-US">
                <a:solidFill>
                  <a:schemeClr val="bg1"/>
                </a:solidFill>
              </a:rPr>
              <a:t>The Potholes</a:t>
            </a:r>
          </a:p>
          <a:p>
            <a:pPr>
              <a:buFontTx/>
              <a:buChar char="•"/>
            </a:pPr>
            <a:r>
              <a:rPr lang="en-US">
                <a:solidFill>
                  <a:schemeClr val="bg1"/>
                </a:solidFill>
              </a:rPr>
              <a:t>Christian Pond</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grandtetons_big"/>
          <p:cNvPicPr>
            <a:picLocks noChangeAspect="1" noChangeArrowheads="1"/>
          </p:cNvPicPr>
          <p:nvPr/>
        </p:nvPicPr>
        <p:blipFill>
          <a:blip r:embed="rId3"/>
          <a:srcRect/>
          <a:stretch>
            <a:fillRect/>
          </a:stretch>
        </p:blipFill>
        <p:spPr bwMode="auto">
          <a:xfrm>
            <a:off x="0" y="0"/>
            <a:ext cx="9144000" cy="6518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0" name="Picture 2" descr="JacksonLake"/>
          <p:cNvPicPr>
            <a:picLocks noChangeAspect="1" noChangeArrowheads="1"/>
          </p:cNvPicPr>
          <p:nvPr/>
        </p:nvPicPr>
        <p:blipFill>
          <a:blip r:embed="rId4"/>
          <a:srcRect/>
          <a:stretch>
            <a:fillRect/>
          </a:stretch>
        </p:blipFill>
        <p:spPr bwMode="auto">
          <a:xfrm>
            <a:off x="914400" y="0"/>
            <a:ext cx="7315200" cy="6842125"/>
          </a:xfrm>
          <a:prstGeom prst="rect">
            <a:avLst/>
          </a:prstGeom>
          <a:noFill/>
          <a:ln w="9525">
            <a:noFill/>
            <a:miter lim="800000"/>
            <a:headEnd/>
            <a:tailEnd/>
          </a:ln>
        </p:spPr>
      </p:pic>
      <p:sp>
        <p:nvSpPr>
          <p:cNvPr id="3" name="TextBox 2"/>
          <p:cNvSpPr txBox="1"/>
          <p:nvPr/>
        </p:nvSpPr>
        <p:spPr>
          <a:xfrm>
            <a:off x="6019800" y="5257800"/>
            <a:ext cx="2819400" cy="1077913"/>
          </a:xfrm>
          <a:prstGeom prst="rect">
            <a:avLst/>
          </a:prstGeom>
          <a:noFill/>
        </p:spPr>
        <p:txBody>
          <a:bodyPr>
            <a:spAutoFit/>
          </a:bodyPr>
          <a:lstStyle/>
          <a:p>
            <a:pPr algn="ctr">
              <a:defRPr/>
            </a:pPr>
            <a:r>
              <a:rPr lang="en-US" b="1" dirty="0">
                <a:effectLst>
                  <a:outerShdw blurRad="38100" dist="38100" dir="2700000" algn="tl">
                    <a:srgbClr val="000000">
                      <a:alpha val="43137"/>
                    </a:srgbClr>
                  </a:outerShdw>
                </a:effectLst>
              </a:rPr>
              <a:t>Recessional moraine</a:t>
            </a:r>
          </a:p>
        </p:txBody>
      </p:sp>
      <p:sp>
        <p:nvSpPr>
          <p:cNvPr id="4102" name="Line 12"/>
          <p:cNvSpPr>
            <a:spLocks noChangeShapeType="1"/>
          </p:cNvSpPr>
          <p:nvPr/>
        </p:nvSpPr>
        <p:spPr bwMode="auto">
          <a:xfrm flipH="1" flipV="1">
            <a:off x="4876800" y="5105400"/>
            <a:ext cx="1219200" cy="381000"/>
          </a:xfrm>
          <a:prstGeom prst="line">
            <a:avLst/>
          </a:prstGeom>
          <a:noFill/>
          <a:ln w="88900">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30" name="Picture 2" descr="TerminalMoraineDamnedLakes"/>
          <p:cNvPicPr>
            <a:picLocks noChangeAspect="1" noChangeArrowheads="1"/>
          </p:cNvPicPr>
          <p:nvPr/>
        </p:nvPicPr>
        <p:blipFill>
          <a:blip r:embed="rId4"/>
          <a:srcRect/>
          <a:stretch>
            <a:fillRect/>
          </a:stretch>
        </p:blipFill>
        <p:spPr bwMode="auto">
          <a:xfrm>
            <a:off x="1219200" y="0"/>
            <a:ext cx="67103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304800" y="685800"/>
            <a:ext cx="8534400" cy="4486275"/>
          </a:xfrm>
          <a:prstGeom prst="rect">
            <a:avLst/>
          </a:prstGeom>
          <a:noFill/>
          <a:ln w="9525">
            <a:noFill/>
            <a:miter lim="800000"/>
            <a:headEnd/>
            <a:tailEnd/>
          </a:ln>
        </p:spPr>
        <p:txBody>
          <a:bodyPr>
            <a:spAutoFit/>
          </a:bodyPr>
          <a:lstStyle/>
          <a:p>
            <a:r>
              <a:rPr lang="en-US" sz="3600" b="1" u="sng">
                <a:solidFill>
                  <a:schemeClr val="bg1"/>
                </a:solidFill>
              </a:rPr>
              <a:t>Causes of Glacial Ages</a:t>
            </a:r>
            <a:br>
              <a:rPr lang="en-US" sz="3600" b="1" u="sng">
                <a:solidFill>
                  <a:schemeClr val="bg1"/>
                </a:solidFill>
              </a:rPr>
            </a:br>
            <a:endParaRPr lang="en-US" sz="3600" b="1" u="sng">
              <a:solidFill>
                <a:schemeClr val="bg1"/>
              </a:solidFill>
            </a:endParaRPr>
          </a:p>
          <a:p>
            <a:r>
              <a:rPr lang="en-US" sz="3600">
                <a:solidFill>
                  <a:schemeClr val="bg1"/>
                </a:solidFill>
              </a:rPr>
              <a:t>1.  Plate Tectonics controls:  </a:t>
            </a:r>
          </a:p>
          <a:p>
            <a:endParaRPr lang="en-US" sz="3600">
              <a:solidFill>
                <a:schemeClr val="bg1"/>
              </a:solidFill>
            </a:endParaRPr>
          </a:p>
          <a:p>
            <a:r>
              <a:rPr lang="en-US" sz="3600">
                <a:solidFill>
                  <a:schemeClr val="bg1"/>
                </a:solidFill>
              </a:rPr>
              <a:t>	paleogeography</a:t>
            </a:r>
            <a:br>
              <a:rPr lang="en-US" sz="3600">
                <a:solidFill>
                  <a:schemeClr val="bg1"/>
                </a:solidFill>
              </a:rPr>
            </a:br>
            <a:endParaRPr lang="en-US" sz="3600">
              <a:solidFill>
                <a:schemeClr val="bg1"/>
              </a:solidFill>
            </a:endParaRPr>
          </a:p>
          <a:p>
            <a:r>
              <a:rPr lang="en-US" sz="3600">
                <a:solidFill>
                  <a:schemeClr val="bg1"/>
                </a:solidFill>
              </a:rPr>
              <a:t>	volcanism ==&gt; atmospheric content</a:t>
            </a:r>
          </a:p>
          <a:p>
            <a:endParaRPr lang="en-US" sz="3600" b="1">
              <a:solidFill>
                <a:schemeClr val="bg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Grand Teton 32 DBH"/>
          <p:cNvPicPr>
            <a:picLocks noChangeAspect="1" noChangeArrowheads="1"/>
          </p:cNvPicPr>
          <p:nvPr/>
        </p:nvPicPr>
        <p:blipFill>
          <a:blip r:embed="rId3"/>
          <a:srcRect/>
          <a:stretch>
            <a:fillRect/>
          </a:stretch>
        </p:blipFill>
        <p:spPr bwMode="auto">
          <a:xfrm>
            <a:off x="0" y="533400"/>
            <a:ext cx="9144000" cy="5864225"/>
          </a:xfrm>
          <a:prstGeom prst="rect">
            <a:avLst/>
          </a:prstGeom>
          <a:noFill/>
          <a:ln w="9525">
            <a:noFill/>
            <a:miter lim="800000"/>
            <a:headEnd/>
            <a:tailEnd/>
          </a:ln>
        </p:spPr>
      </p:pic>
      <p:sp>
        <p:nvSpPr>
          <p:cNvPr id="3" name="TextBox 2"/>
          <p:cNvSpPr txBox="1"/>
          <p:nvPr/>
        </p:nvSpPr>
        <p:spPr>
          <a:xfrm>
            <a:off x="5715000" y="1143000"/>
            <a:ext cx="2819400" cy="1077218"/>
          </a:xfrm>
          <a:prstGeom prst="rect">
            <a:avLst/>
          </a:prstGeom>
          <a:noFill/>
        </p:spPr>
        <p:txBody>
          <a:bodyPr>
            <a:spAutoFit/>
          </a:bodyPr>
          <a:lstStyle/>
          <a:p>
            <a:pPr algn="ctr">
              <a:defRPr/>
            </a:pPr>
            <a:r>
              <a:rPr lang="en-US" b="1" dirty="0" smtClean="0">
                <a:effectLst>
                  <a:outerShdw blurRad="38100" dist="38100" dir="2700000" algn="tl">
                    <a:srgbClr val="000000">
                      <a:alpha val="43137"/>
                    </a:srgbClr>
                  </a:outerShdw>
                </a:effectLst>
              </a:rPr>
              <a:t>Terminal </a:t>
            </a:r>
            <a:r>
              <a:rPr lang="en-US" b="1" dirty="0">
                <a:effectLst>
                  <a:outerShdw blurRad="38100" dist="38100" dir="2700000" algn="tl">
                    <a:srgbClr val="000000">
                      <a:alpha val="43137"/>
                    </a:srgbClr>
                  </a:outerShdw>
                </a:effectLst>
              </a:rPr>
              <a:t>moraine</a:t>
            </a:r>
          </a:p>
        </p:txBody>
      </p:sp>
      <p:sp>
        <p:nvSpPr>
          <p:cNvPr id="4" name="Line 12"/>
          <p:cNvSpPr>
            <a:spLocks noChangeShapeType="1"/>
          </p:cNvSpPr>
          <p:nvPr/>
        </p:nvSpPr>
        <p:spPr bwMode="auto">
          <a:xfrm>
            <a:off x="7162800" y="2133600"/>
            <a:ext cx="45719" cy="685800"/>
          </a:xfrm>
          <a:prstGeom prst="line">
            <a:avLst/>
          </a:prstGeom>
          <a:noFill/>
          <a:ln w="88900">
            <a:solidFill>
              <a:srgbClr val="FF0000"/>
            </a:solidFill>
            <a:round/>
            <a:headEnd/>
            <a:tailEnd type="triangle" w="med" len="med"/>
          </a:ln>
          <a:effectLst>
            <a:outerShdw blurRad="50800" dist="38100" dir="2700000" algn="tl" rotWithShape="0">
              <a:prstClr val="black">
                <a:alpha val="40000"/>
              </a:prstClr>
            </a:outerShdw>
          </a:effectLst>
        </p:spPr>
        <p:txBody>
          <a:bodyPr/>
          <a:lstStyle/>
          <a:p>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TaggartLakeEndMoraine"/>
          <p:cNvPicPr>
            <a:picLocks noChangeAspect="1" noChangeArrowheads="1"/>
          </p:cNvPicPr>
          <p:nvPr/>
        </p:nvPicPr>
        <p:blipFill>
          <a:blip r:embed="rId3"/>
          <a:srcRect/>
          <a:stretch>
            <a:fillRect/>
          </a:stretch>
        </p:blipFill>
        <p:spPr bwMode="auto">
          <a:xfrm>
            <a:off x="0" y="0"/>
            <a:ext cx="9144000" cy="6032500"/>
          </a:xfrm>
          <a:prstGeom prst="rect">
            <a:avLst/>
          </a:prstGeom>
          <a:noFill/>
          <a:ln w="9525">
            <a:noFill/>
            <a:miter lim="800000"/>
            <a:headEnd/>
            <a:tailEnd/>
          </a:ln>
        </p:spPr>
      </p:pic>
      <p:sp>
        <p:nvSpPr>
          <p:cNvPr id="83971" name="Text Box 3"/>
          <p:cNvSpPr txBox="1">
            <a:spLocks noChangeArrowheads="1"/>
          </p:cNvSpPr>
          <p:nvPr/>
        </p:nvSpPr>
        <p:spPr bwMode="auto">
          <a:xfrm>
            <a:off x="1409700" y="6096000"/>
            <a:ext cx="6324600" cy="584775"/>
          </a:xfrm>
          <a:prstGeom prst="rect">
            <a:avLst/>
          </a:prstGeom>
          <a:noFill/>
          <a:ln w="9525">
            <a:noFill/>
            <a:miter lim="800000"/>
            <a:headEnd/>
            <a:tailEnd/>
          </a:ln>
        </p:spPr>
        <p:txBody>
          <a:bodyPr wrap="square">
            <a:spAutoFit/>
          </a:bodyPr>
          <a:lstStyle/>
          <a:p>
            <a:pPr>
              <a:spcBef>
                <a:spcPct val="50000"/>
              </a:spcBef>
            </a:pPr>
            <a:r>
              <a:rPr lang="en-US" dirty="0"/>
              <a:t>Taggart Lake </a:t>
            </a:r>
            <a:r>
              <a:rPr lang="en-US" dirty="0" smtClean="0"/>
              <a:t>Terminal </a:t>
            </a:r>
            <a:r>
              <a:rPr lang="en-US" dirty="0"/>
              <a:t>moraine</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2" descr="TerminalMoraineDamnedLakes"/>
          <p:cNvPicPr>
            <a:picLocks noChangeAspect="1" noChangeArrowheads="1"/>
          </p:cNvPicPr>
          <p:nvPr/>
        </p:nvPicPr>
        <p:blipFill>
          <a:blip r:embed="rId4"/>
          <a:srcRect/>
          <a:stretch>
            <a:fillRect/>
          </a:stretch>
        </p:blipFill>
        <p:spPr bwMode="auto">
          <a:xfrm>
            <a:off x="1219200" y="0"/>
            <a:ext cx="67103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304800" y="152400"/>
            <a:ext cx="8534400" cy="6427788"/>
          </a:xfrm>
          <a:prstGeom prst="rect">
            <a:avLst/>
          </a:prstGeom>
          <a:noFill/>
          <a:ln w="9525">
            <a:noFill/>
            <a:miter lim="800000"/>
            <a:headEnd/>
            <a:tailEnd/>
          </a:ln>
        </p:spPr>
        <p:txBody>
          <a:bodyPr>
            <a:spAutoFit/>
          </a:bodyPr>
          <a:lstStyle/>
          <a:p>
            <a:r>
              <a:rPr lang="en-US" b="1" u="sng">
                <a:solidFill>
                  <a:schemeClr val="bg1"/>
                </a:solidFill>
              </a:rPr>
              <a:t>Lakes</a:t>
            </a:r>
            <a:br>
              <a:rPr lang="en-US" b="1" u="sng">
                <a:solidFill>
                  <a:schemeClr val="bg1"/>
                </a:solidFill>
              </a:rPr>
            </a:br>
            <a:endParaRPr lang="en-US" b="1" u="sng">
              <a:solidFill>
                <a:schemeClr val="bg1"/>
              </a:solidFill>
            </a:endParaRPr>
          </a:p>
          <a:p>
            <a:r>
              <a:rPr lang="en-US" u="sng">
                <a:solidFill>
                  <a:schemeClr val="bg1"/>
                </a:solidFill>
              </a:rPr>
              <a:t>Piedmont glacier recessional moraine</a:t>
            </a:r>
          </a:p>
          <a:p>
            <a:pPr>
              <a:buFontTx/>
              <a:buChar char="•"/>
            </a:pPr>
            <a:r>
              <a:rPr lang="en-US">
                <a:solidFill>
                  <a:schemeClr val="bg1"/>
                </a:solidFill>
              </a:rPr>
              <a:t>Jackson Lake</a:t>
            </a:r>
            <a:br>
              <a:rPr lang="en-US">
                <a:solidFill>
                  <a:schemeClr val="bg1"/>
                </a:solidFill>
              </a:rPr>
            </a:br>
            <a:endParaRPr lang="en-US">
              <a:solidFill>
                <a:schemeClr val="bg1"/>
              </a:solidFill>
            </a:endParaRPr>
          </a:p>
          <a:p>
            <a:r>
              <a:rPr lang="en-US" u="sng">
                <a:solidFill>
                  <a:schemeClr val="bg1"/>
                </a:solidFill>
              </a:rPr>
              <a:t>Terminal moraine dammed lakes</a:t>
            </a:r>
          </a:p>
          <a:p>
            <a:pPr>
              <a:buFontTx/>
              <a:buChar char="•"/>
            </a:pPr>
            <a:r>
              <a:rPr lang="en-US">
                <a:solidFill>
                  <a:schemeClr val="bg1"/>
                </a:solidFill>
              </a:rPr>
              <a:t>Jenny lake</a:t>
            </a:r>
          </a:p>
          <a:p>
            <a:pPr>
              <a:buFontTx/>
              <a:buChar char="•"/>
            </a:pPr>
            <a:r>
              <a:rPr lang="en-US">
                <a:solidFill>
                  <a:schemeClr val="bg1"/>
                </a:solidFill>
              </a:rPr>
              <a:t>Bradley Lake</a:t>
            </a:r>
          </a:p>
          <a:p>
            <a:pPr>
              <a:buFontTx/>
              <a:buChar char="•"/>
            </a:pPr>
            <a:r>
              <a:rPr lang="en-US">
                <a:solidFill>
                  <a:schemeClr val="bg1"/>
                </a:solidFill>
              </a:rPr>
              <a:t>Taggart Lake</a:t>
            </a:r>
            <a:r>
              <a:rPr lang="en-US" u="sng">
                <a:solidFill>
                  <a:schemeClr val="bg1"/>
                </a:solidFill>
              </a:rPr>
              <a:t/>
            </a:r>
            <a:br>
              <a:rPr lang="en-US" u="sng">
                <a:solidFill>
                  <a:schemeClr val="bg1"/>
                </a:solidFill>
              </a:rPr>
            </a:br>
            <a:endParaRPr lang="en-US" u="sng">
              <a:solidFill>
                <a:schemeClr val="bg1"/>
              </a:solidFill>
            </a:endParaRPr>
          </a:p>
          <a:p>
            <a:r>
              <a:rPr lang="en-US" u="sng">
                <a:solidFill>
                  <a:schemeClr val="bg1"/>
                </a:solidFill>
              </a:rPr>
              <a:t>Kettle holes</a:t>
            </a:r>
          </a:p>
          <a:p>
            <a:pPr>
              <a:buFontTx/>
              <a:buChar char="•"/>
            </a:pPr>
            <a:r>
              <a:rPr lang="en-US">
                <a:solidFill>
                  <a:schemeClr val="bg1"/>
                </a:solidFill>
              </a:rPr>
              <a:t>The Potholes</a:t>
            </a:r>
          </a:p>
          <a:p>
            <a:pPr>
              <a:buFontTx/>
              <a:buChar char="•"/>
            </a:pPr>
            <a:r>
              <a:rPr lang="en-US">
                <a:solidFill>
                  <a:schemeClr val="bg1"/>
                </a:solidFill>
              </a:rPr>
              <a:t>Christian Pond</a:t>
            </a:r>
          </a:p>
        </p:txBody>
      </p:sp>
      <p:pic>
        <p:nvPicPr>
          <p:cNvPr id="84995" name="Picture 2" descr="http://www.geo.sunysb.edu/esp/Science_Walks/carmans/kettle-hole.gif"/>
          <p:cNvPicPr>
            <a:picLocks noChangeAspect="1" noChangeArrowheads="1"/>
          </p:cNvPicPr>
          <p:nvPr/>
        </p:nvPicPr>
        <p:blipFill>
          <a:blip r:embed="rId3"/>
          <a:srcRect/>
          <a:stretch>
            <a:fillRect/>
          </a:stretch>
        </p:blipFill>
        <p:spPr bwMode="auto">
          <a:xfrm>
            <a:off x="4114800" y="3429000"/>
            <a:ext cx="4572000" cy="3090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Grand Teton NP1 SS"/>
          <p:cNvPicPr>
            <a:picLocks noChangeAspect="1" noChangeArrowheads="1"/>
          </p:cNvPicPr>
          <p:nvPr/>
        </p:nvPicPr>
        <p:blipFill>
          <a:blip r:embed="rId3"/>
          <a:srcRect/>
          <a:stretch>
            <a:fillRect/>
          </a:stretch>
        </p:blipFill>
        <p:spPr bwMode="auto">
          <a:xfrm>
            <a:off x="0" y="381000"/>
            <a:ext cx="9144000" cy="6027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2400300" y="2551113"/>
            <a:ext cx="4343400" cy="1755775"/>
          </a:xfrm>
          <a:prstGeom prst="rect">
            <a:avLst/>
          </a:prstGeom>
          <a:noFill/>
          <a:ln w="9525">
            <a:noFill/>
            <a:miter lim="800000"/>
            <a:headEnd/>
            <a:tailEnd/>
          </a:ln>
        </p:spPr>
        <p:txBody>
          <a:bodyPr anchor="ctr">
            <a:spAutoFit/>
          </a:bodyPr>
          <a:lstStyle/>
          <a:p>
            <a:pPr algn="ctr"/>
            <a:r>
              <a:rPr lang="en-US" sz="3600" b="1">
                <a:solidFill>
                  <a:schemeClr val="bg1"/>
                </a:solidFill>
              </a:rPr>
              <a:t>Check out</a:t>
            </a:r>
          </a:p>
          <a:p>
            <a:pPr algn="ctr"/>
            <a:r>
              <a:rPr lang="en-US" sz="3600" b="1">
                <a:solidFill>
                  <a:schemeClr val="bg1"/>
                </a:solidFill>
              </a:rPr>
              <a:t>Google Earth</a:t>
            </a:r>
          </a:p>
          <a:p>
            <a:pPr algn="ctr"/>
            <a:r>
              <a:rPr lang="en-US" sz="3600" b="1">
                <a:solidFill>
                  <a:schemeClr val="bg1"/>
                </a:solidFill>
              </a:rPr>
              <a:t>(grandtetons.kmz)</a:t>
            </a:r>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3810000" y="3124200"/>
            <a:ext cx="1600200" cy="579438"/>
          </a:xfrm>
          <a:prstGeom prst="rect">
            <a:avLst/>
          </a:prstGeom>
          <a:noFill/>
          <a:ln w="9525">
            <a:noFill/>
            <a:miter lim="800000"/>
            <a:headEnd/>
            <a:tailEnd/>
          </a:ln>
        </p:spPr>
        <p:txBody>
          <a:bodyPr>
            <a:spAutoFit/>
          </a:bodyPr>
          <a:lstStyle/>
          <a:p>
            <a:pPr algn="ctr">
              <a:spcBef>
                <a:spcPct val="50000"/>
              </a:spcBef>
            </a:pPr>
            <a:r>
              <a:rPr lang="en-US" b="1"/>
              <a:t>Fin</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9090" name="Picture 2" descr="PotholesChristianPond"/>
          <p:cNvPicPr>
            <a:picLocks noChangeAspect="1" noChangeArrowheads="1"/>
          </p:cNvPicPr>
          <p:nvPr/>
        </p:nvPicPr>
        <p:blipFill>
          <a:blip r:embed="rId3"/>
          <a:srcRect/>
          <a:stretch>
            <a:fillRect/>
          </a:stretch>
        </p:blipFill>
        <p:spPr bwMode="auto">
          <a:xfrm>
            <a:off x="0" y="0"/>
            <a:ext cx="9144000" cy="60531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0114" name="Picture 2" descr="JacksonHoleOutwash"/>
          <p:cNvPicPr>
            <a:picLocks noChangeAspect="1" noChangeArrowheads="1"/>
          </p:cNvPicPr>
          <p:nvPr/>
        </p:nvPicPr>
        <p:blipFill>
          <a:blip r:embed="rId3"/>
          <a:srcRect/>
          <a:stretch>
            <a:fillRect/>
          </a:stretch>
        </p:blipFill>
        <p:spPr bwMode="auto">
          <a:xfrm>
            <a:off x="0" y="0"/>
            <a:ext cx="9144000" cy="60531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1138" name="Picture 2" descr="JacksonLake2"/>
          <p:cNvPicPr>
            <a:picLocks noChangeAspect="1" noChangeArrowheads="1"/>
          </p:cNvPicPr>
          <p:nvPr/>
        </p:nvPicPr>
        <p:blipFill>
          <a:blip r:embed="rId3"/>
          <a:srcRect/>
          <a:stretch>
            <a:fillRect/>
          </a:stretch>
        </p:blipFill>
        <p:spPr bwMode="auto">
          <a:xfrm>
            <a:off x="0" y="0"/>
            <a:ext cx="9144000" cy="60753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Scotese"/>
          <p:cNvPicPr>
            <a:picLocks noChangeAspect="1" noChangeArrowheads="1"/>
          </p:cNvPicPr>
          <p:nvPr/>
        </p:nvPicPr>
        <p:blipFill>
          <a:blip r:embed="rId3"/>
          <a:srcRect/>
          <a:stretch>
            <a:fillRect/>
          </a:stretch>
        </p:blipFill>
        <p:spPr bwMode="auto">
          <a:xfrm>
            <a:off x="0" y="304800"/>
            <a:ext cx="91440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62" name="Picture 2" descr="Grand Teton 21 DBH"/>
          <p:cNvPicPr>
            <a:picLocks noChangeAspect="1" noChangeArrowheads="1"/>
          </p:cNvPicPr>
          <p:nvPr/>
        </p:nvPicPr>
        <p:blipFill>
          <a:blip r:embed="rId3"/>
          <a:srcRect/>
          <a:stretch>
            <a:fillRect/>
          </a:stretch>
        </p:blipFill>
        <p:spPr bwMode="auto">
          <a:xfrm>
            <a:off x="0" y="304800"/>
            <a:ext cx="9144000" cy="62372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3186" name="Picture 2" descr="Grand Teton 2 RFH"/>
          <p:cNvPicPr>
            <a:picLocks noChangeAspect="1" noChangeArrowheads="1"/>
          </p:cNvPicPr>
          <p:nvPr/>
        </p:nvPicPr>
        <p:blipFill>
          <a:blip r:embed="rId3"/>
          <a:srcRect/>
          <a:stretch>
            <a:fillRect/>
          </a:stretch>
        </p:blipFill>
        <p:spPr bwMode="auto">
          <a:xfrm>
            <a:off x="0" y="381000"/>
            <a:ext cx="9144000" cy="60928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4210" name="Picture 2" descr="Grand Teton 37 DBH"/>
          <p:cNvPicPr>
            <a:picLocks noChangeAspect="1" noChangeArrowheads="1"/>
          </p:cNvPicPr>
          <p:nvPr/>
        </p:nvPicPr>
        <p:blipFill>
          <a:blip r:embed="rId3"/>
          <a:srcRect/>
          <a:stretch>
            <a:fillRect/>
          </a:stretch>
        </p:blipFill>
        <p:spPr bwMode="auto">
          <a:xfrm>
            <a:off x="0" y="0"/>
            <a:ext cx="9144000" cy="6207125"/>
          </a:xfrm>
          <a:prstGeom prst="rect">
            <a:avLst/>
          </a:prstGeom>
          <a:noFill/>
          <a:ln w="9525">
            <a:noFill/>
            <a:miter lim="800000"/>
            <a:headEnd/>
            <a:tailEnd/>
          </a:ln>
        </p:spPr>
      </p:pic>
      <p:sp>
        <p:nvSpPr>
          <p:cNvPr id="94211" name="Text Box 3"/>
          <p:cNvSpPr txBox="1">
            <a:spLocks noChangeArrowheads="1"/>
          </p:cNvSpPr>
          <p:nvPr/>
        </p:nvSpPr>
        <p:spPr bwMode="auto">
          <a:xfrm>
            <a:off x="1905000" y="6278563"/>
            <a:ext cx="5562600" cy="579437"/>
          </a:xfrm>
          <a:prstGeom prst="rect">
            <a:avLst/>
          </a:prstGeom>
          <a:noFill/>
          <a:ln w="9525">
            <a:noFill/>
            <a:miter lim="800000"/>
            <a:headEnd/>
            <a:tailEnd/>
          </a:ln>
        </p:spPr>
        <p:txBody>
          <a:bodyPr>
            <a:spAutoFit/>
          </a:bodyPr>
          <a:lstStyle/>
          <a:p>
            <a:pPr>
              <a:spcBef>
                <a:spcPct val="50000"/>
              </a:spcBef>
            </a:pPr>
            <a:r>
              <a:rPr lang="en-US" b="1"/>
              <a:t>Ice wedgies are the worst!</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5234" name="Picture 2" descr="tetonRelief"/>
          <p:cNvPicPr>
            <a:picLocks noChangeAspect="1" noChangeArrowheads="1"/>
          </p:cNvPicPr>
          <p:nvPr/>
        </p:nvPicPr>
        <p:blipFill>
          <a:blip r:embed="rId3"/>
          <a:srcRect/>
          <a:stretch>
            <a:fillRect/>
          </a:stretch>
        </p:blipFill>
        <p:spPr bwMode="auto">
          <a:xfrm>
            <a:off x="2133600" y="0"/>
            <a:ext cx="4713288"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3"/>
          <p:cNvSpPr txBox="1">
            <a:spLocks noChangeArrowheads="1"/>
          </p:cNvSpPr>
          <p:nvPr/>
        </p:nvSpPr>
        <p:spPr bwMode="auto">
          <a:xfrm>
            <a:off x="304800" y="685800"/>
            <a:ext cx="8534400" cy="5078413"/>
          </a:xfrm>
          <a:prstGeom prst="rect">
            <a:avLst/>
          </a:prstGeom>
          <a:noFill/>
          <a:ln w="9525">
            <a:noFill/>
            <a:miter lim="800000"/>
            <a:headEnd/>
            <a:tailEnd/>
          </a:ln>
        </p:spPr>
        <p:txBody>
          <a:bodyPr>
            <a:spAutoFit/>
          </a:bodyPr>
          <a:lstStyle/>
          <a:p>
            <a:r>
              <a:rPr lang="en-US" sz="3600" b="1" u="sng">
                <a:solidFill>
                  <a:schemeClr val="bg1"/>
                </a:solidFill>
              </a:rPr>
              <a:t>Stages of Glaciation in the Tetons</a:t>
            </a:r>
            <a:br>
              <a:rPr lang="en-US" sz="3600" b="1" u="sng">
                <a:solidFill>
                  <a:schemeClr val="bg1"/>
                </a:solidFill>
              </a:rPr>
            </a:br>
            <a:endParaRPr lang="en-US" sz="3600" b="1" u="sng">
              <a:solidFill>
                <a:schemeClr val="bg1"/>
              </a:solidFill>
            </a:endParaRPr>
          </a:p>
          <a:p>
            <a:r>
              <a:rPr lang="en-US" sz="3600">
                <a:solidFill>
                  <a:schemeClr val="bg1"/>
                </a:solidFill>
              </a:rPr>
              <a:t>Buffalo - 200,000 years ago</a:t>
            </a:r>
            <a:br>
              <a:rPr lang="en-US" sz="3600">
                <a:solidFill>
                  <a:schemeClr val="bg1"/>
                </a:solidFill>
              </a:rPr>
            </a:br>
            <a:endParaRPr lang="en-US" sz="3600">
              <a:solidFill>
                <a:schemeClr val="bg1"/>
              </a:solidFill>
            </a:endParaRPr>
          </a:p>
          <a:p>
            <a:r>
              <a:rPr lang="en-US" sz="3600">
                <a:solidFill>
                  <a:schemeClr val="bg1"/>
                </a:solidFill>
              </a:rPr>
              <a:t>Bull Lake - 35,000-80,000 years ago</a:t>
            </a:r>
            <a:br>
              <a:rPr lang="en-US" sz="3600">
                <a:solidFill>
                  <a:schemeClr val="bg1"/>
                </a:solidFill>
              </a:rPr>
            </a:br>
            <a:endParaRPr lang="en-US" sz="3600">
              <a:solidFill>
                <a:schemeClr val="bg1"/>
              </a:solidFill>
            </a:endParaRPr>
          </a:p>
          <a:p>
            <a:r>
              <a:rPr lang="en-US" sz="3600" b="1">
                <a:solidFill>
                  <a:schemeClr val="bg1"/>
                </a:solidFill>
              </a:rPr>
              <a:t>Pinedale - 9,000 years ago*</a:t>
            </a:r>
          </a:p>
          <a:p>
            <a:endParaRPr lang="en-US" sz="3600" b="1">
              <a:solidFill>
                <a:schemeClr val="bg1"/>
              </a:solidFill>
            </a:endParaRPr>
          </a:p>
          <a:p>
            <a:r>
              <a:rPr lang="en-US" sz="3600">
                <a:solidFill>
                  <a:schemeClr val="bg1"/>
                </a:solidFill>
              </a:rPr>
              <a:t>“Little Ice Age” – 300-400 years ago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304800" y="685800"/>
            <a:ext cx="8534400" cy="5584825"/>
          </a:xfrm>
          <a:prstGeom prst="rect">
            <a:avLst/>
          </a:prstGeom>
          <a:noFill/>
          <a:ln w="9525">
            <a:noFill/>
            <a:miter lim="800000"/>
            <a:headEnd/>
            <a:tailEnd/>
          </a:ln>
        </p:spPr>
        <p:txBody>
          <a:bodyPr>
            <a:spAutoFit/>
          </a:bodyPr>
          <a:lstStyle/>
          <a:p>
            <a:r>
              <a:rPr lang="en-US" sz="3600" b="1" u="sng">
                <a:solidFill>
                  <a:schemeClr val="bg1"/>
                </a:solidFill>
              </a:rPr>
              <a:t>Causes of Glacial Ages</a:t>
            </a:r>
            <a:br>
              <a:rPr lang="en-US" sz="3600" b="1" u="sng">
                <a:solidFill>
                  <a:schemeClr val="bg1"/>
                </a:solidFill>
              </a:rPr>
            </a:br>
            <a:endParaRPr lang="en-US" sz="3600" b="1" u="sng">
              <a:solidFill>
                <a:schemeClr val="bg1"/>
              </a:solidFill>
            </a:endParaRPr>
          </a:p>
          <a:p>
            <a:r>
              <a:rPr lang="en-US" sz="3600">
                <a:solidFill>
                  <a:schemeClr val="bg1"/>
                </a:solidFill>
              </a:rPr>
              <a:t>1.  Plate Tectonics controls:  </a:t>
            </a:r>
          </a:p>
          <a:p>
            <a:endParaRPr lang="en-US" sz="3600">
              <a:solidFill>
                <a:schemeClr val="bg1"/>
              </a:solidFill>
            </a:endParaRPr>
          </a:p>
          <a:p>
            <a:r>
              <a:rPr lang="en-US" sz="3600">
                <a:solidFill>
                  <a:schemeClr val="bg1"/>
                </a:solidFill>
              </a:rPr>
              <a:t>	paleogeography</a:t>
            </a:r>
            <a:br>
              <a:rPr lang="en-US" sz="3600">
                <a:solidFill>
                  <a:schemeClr val="bg1"/>
                </a:solidFill>
              </a:rPr>
            </a:br>
            <a:endParaRPr lang="en-US" sz="3600">
              <a:solidFill>
                <a:schemeClr val="bg1"/>
              </a:solidFill>
            </a:endParaRPr>
          </a:p>
          <a:p>
            <a:r>
              <a:rPr lang="en-US" sz="3600">
                <a:solidFill>
                  <a:schemeClr val="bg1"/>
                </a:solidFill>
              </a:rPr>
              <a:t>	volcanism / atmospheric content</a:t>
            </a:r>
          </a:p>
          <a:p>
            <a:endParaRPr lang="en-US" sz="3600">
              <a:solidFill>
                <a:schemeClr val="bg1"/>
              </a:solidFill>
            </a:endParaRPr>
          </a:p>
          <a:p>
            <a:r>
              <a:rPr lang="en-US" sz="3600">
                <a:solidFill>
                  <a:schemeClr val="bg1"/>
                </a:solidFill>
              </a:rPr>
              <a:t>2.  Milankovitch Cycles</a:t>
            </a:r>
          </a:p>
          <a:p>
            <a:endParaRPr lang="en-US" sz="3600" b="1">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Milankovic Cycles"/>
          <p:cNvPicPr>
            <a:picLocks noChangeAspect="1" noChangeArrowheads="1"/>
          </p:cNvPicPr>
          <p:nvPr/>
        </p:nvPicPr>
        <p:blipFill>
          <a:blip r:embed="rId3"/>
          <a:srcRect b="65753"/>
          <a:stretch>
            <a:fillRect/>
          </a:stretch>
        </p:blipFill>
        <p:spPr bwMode="auto">
          <a:xfrm>
            <a:off x="0" y="0"/>
            <a:ext cx="4710113" cy="3810000"/>
          </a:xfrm>
          <a:prstGeom prst="rect">
            <a:avLst/>
          </a:prstGeom>
          <a:noFill/>
          <a:ln w="9525">
            <a:noFill/>
            <a:miter lim="800000"/>
            <a:headEnd/>
            <a:tailEnd/>
          </a:ln>
        </p:spPr>
      </p:pic>
      <p:sp>
        <p:nvSpPr>
          <p:cNvPr id="54275" name="Text Box 3"/>
          <p:cNvSpPr txBox="1">
            <a:spLocks noChangeArrowheads="1"/>
          </p:cNvSpPr>
          <p:nvPr/>
        </p:nvSpPr>
        <p:spPr bwMode="auto">
          <a:xfrm>
            <a:off x="762000" y="4876800"/>
            <a:ext cx="3048000" cy="1190625"/>
          </a:xfrm>
          <a:prstGeom prst="rect">
            <a:avLst/>
          </a:prstGeom>
          <a:noFill/>
          <a:ln w="9525">
            <a:noFill/>
            <a:miter lim="800000"/>
            <a:headEnd/>
            <a:tailEnd/>
          </a:ln>
        </p:spPr>
        <p:txBody>
          <a:bodyPr>
            <a:spAutoFit/>
          </a:bodyPr>
          <a:lstStyle/>
          <a:p>
            <a:pPr algn="ctr">
              <a:spcBef>
                <a:spcPct val="50000"/>
              </a:spcBef>
            </a:pPr>
            <a:r>
              <a:rPr lang="en-US" sz="3600" b="1">
                <a:solidFill>
                  <a:schemeClr val="bg1"/>
                </a:solidFill>
              </a:rPr>
              <a:t>Milankovitch Cycles</a:t>
            </a:r>
          </a:p>
        </p:txBody>
      </p:sp>
      <p:pic>
        <p:nvPicPr>
          <p:cNvPr id="54276" name="Picture 5" descr="Milankovic Cycles"/>
          <p:cNvPicPr>
            <a:picLocks noChangeAspect="1" noChangeArrowheads="1"/>
          </p:cNvPicPr>
          <p:nvPr/>
        </p:nvPicPr>
        <p:blipFill>
          <a:blip r:embed="rId3"/>
          <a:srcRect t="33562"/>
          <a:stretch>
            <a:fillRect/>
          </a:stretch>
        </p:blipFill>
        <p:spPr bwMode="auto">
          <a:xfrm>
            <a:off x="4530725" y="0"/>
            <a:ext cx="4613275" cy="723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FF00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3305</TotalTime>
  <Words>1669</Words>
  <Application>Microsoft Office PowerPoint</Application>
  <PresentationFormat>On-screen Show (4:3)</PresentationFormat>
  <Paragraphs>197</Paragraphs>
  <Slides>53</Slides>
  <Notes>52</Notes>
  <HiddenSlides>8</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53</vt:i4>
      </vt:variant>
    </vt:vector>
  </HeadingPairs>
  <TitlesOfParts>
    <vt:vector size="55" baseType="lpstr">
      <vt:lpstr>Arial</vt: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vector>
  </TitlesOfParts>
  <Company>Grossmont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Gary Jacobson</dc:creator>
  <cp:lastModifiedBy>Gary Jacobson</cp:lastModifiedBy>
  <cp:revision>214</cp:revision>
  <dcterms:created xsi:type="dcterms:W3CDTF">2005-01-16T21:39:56Z</dcterms:created>
  <dcterms:modified xsi:type="dcterms:W3CDTF">2008-07-03T19:10:41Z</dcterms:modified>
</cp:coreProperties>
</file>